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embedTrueTypeFonts="1" autoCompressPictures="0">
  <p:sldMasterIdLst>
    <p:sldMasterId id="2147483648" r:id="rId1"/>
  </p:sldMasterIdLst>
  <p:notesMasterIdLst>
    <p:notesMasterId r:id="rId29"/>
  </p:notesMasterIdLst>
  <p:sldIdLst>
    <p:sldId id="256" r:id="rId2"/>
    <p:sldId id="320" r:id="rId3"/>
    <p:sldId id="301" r:id="rId4"/>
    <p:sldId id="306" r:id="rId5"/>
    <p:sldId id="287" r:id="rId6"/>
    <p:sldId id="286" r:id="rId7"/>
    <p:sldId id="322" r:id="rId8"/>
    <p:sldId id="324" r:id="rId9"/>
    <p:sldId id="323" r:id="rId10"/>
    <p:sldId id="271" r:id="rId11"/>
    <p:sldId id="261" r:id="rId12"/>
    <p:sldId id="263" r:id="rId13"/>
    <p:sldId id="265" r:id="rId14"/>
    <p:sldId id="264" r:id="rId15"/>
    <p:sldId id="318" r:id="rId16"/>
    <p:sldId id="310" r:id="rId17"/>
    <p:sldId id="311" r:id="rId18"/>
    <p:sldId id="295" r:id="rId19"/>
    <p:sldId id="298" r:id="rId20"/>
    <p:sldId id="314" r:id="rId21"/>
    <p:sldId id="299" r:id="rId22"/>
    <p:sldId id="304" r:id="rId23"/>
    <p:sldId id="303" r:id="rId24"/>
    <p:sldId id="293" r:id="rId25"/>
    <p:sldId id="292" r:id="rId26"/>
    <p:sldId id="294" r:id="rId27"/>
    <p:sldId id="317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 Math" panose="02040503050406030204" pitchFamily="18" charset="0"/>
      <p:regular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4" roundtripDataSignature="AMtx7mjTrSwKShrbm9F+Vjdx+NoqYp1Hb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imee Barnes" initials="AB" lastIdx="4" clrIdx="0"/>
  <p:cmAuthor id="2" name="David Alzate" initials="D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4B29"/>
    <a:srgbClr val="004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92" autoAdjust="0"/>
    <p:restoredTop sz="94689"/>
  </p:normalViewPr>
  <p:slideViewPr>
    <p:cSldViewPr snapToGrid="0">
      <p:cViewPr varScale="1">
        <p:scale>
          <a:sx n="118" d="100"/>
          <a:sy n="118" d="100"/>
        </p:scale>
        <p:origin x="232" y="4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64" Type="http://customschemas.google.com/relationships/presentationmetadata" Target="meta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6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50974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i="1" u="none"/>
          </a:p>
        </p:txBody>
      </p:sp>
      <p:sp>
        <p:nvSpPr>
          <p:cNvPr id="165" name="Google Shape;16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0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1727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1594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73045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76926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7163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51720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158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31324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35738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12718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36366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643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4170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1306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91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5055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1698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8078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7" name="Google Shape;1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5062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J-PAL Intro Co-Branded Slide | Option 1">
  <p:cSld name="J-PAL Intro Co-Branded Slide | Option 1">
    <p:bg>
      <p:bgPr>
        <a:solidFill>
          <a:schemeClr val="lt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2"/>
          <p:cNvSpPr/>
          <p:nvPr/>
        </p:nvSpPr>
        <p:spPr>
          <a:xfrm>
            <a:off x="0" y="13878"/>
            <a:ext cx="12192000" cy="68510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16;p12"/>
          <p:cNvSpPr txBox="1">
            <a:spLocks noGrp="1"/>
          </p:cNvSpPr>
          <p:nvPr>
            <p:ph type="ctrTitle"/>
          </p:nvPr>
        </p:nvSpPr>
        <p:spPr>
          <a:xfrm>
            <a:off x="842749" y="2553629"/>
            <a:ext cx="8638217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subTitle" idx="1"/>
          </p:nvPr>
        </p:nvSpPr>
        <p:spPr>
          <a:xfrm>
            <a:off x="846025" y="4406548"/>
            <a:ext cx="8638217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440"/>
              </a:spcBef>
              <a:spcAft>
                <a:spcPts val="0"/>
              </a:spcAft>
              <a:buClr>
                <a:srgbClr val="282828"/>
              </a:buClr>
              <a:buSzPts val="2200"/>
              <a:buNone/>
              <a:defRPr sz="2200">
                <a:solidFill>
                  <a:srgbClr val="282828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2"/>
          <p:cNvSpPr>
            <a:spLocks noGrp="1"/>
          </p:cNvSpPr>
          <p:nvPr>
            <p:ph type="pic" idx="2"/>
          </p:nvPr>
        </p:nvSpPr>
        <p:spPr>
          <a:xfrm>
            <a:off x="4005625" y="1029187"/>
            <a:ext cx="2649531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19" name="Google Shape;19;p12"/>
          <p:cNvPicPr preferRelativeResize="0"/>
          <p:nvPr/>
        </p:nvPicPr>
        <p:blipFill rotWithShape="1">
          <a:blip r:embed="rId2">
            <a:alphaModFix/>
          </a:blip>
          <a:srcRect b="-443"/>
          <a:stretch/>
        </p:blipFill>
        <p:spPr>
          <a:xfrm>
            <a:off x="9758363" y="-14698"/>
            <a:ext cx="2433637" cy="689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876" y="757430"/>
            <a:ext cx="2286000" cy="680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-PAL Image &amp; Caption w/ Content Left">
  <p:cSld name="J-PAL Image &amp; Caption w/ Content Lef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 txBox="1">
            <a:spLocks noGrp="1"/>
          </p:cNvSpPr>
          <p:nvPr>
            <p:ph type="title"/>
          </p:nvPr>
        </p:nvSpPr>
        <p:spPr>
          <a:xfrm>
            <a:off x="609600" y="195072"/>
            <a:ext cx="10972800" cy="1142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body" idx="1"/>
          </p:nvPr>
        </p:nvSpPr>
        <p:spPr>
          <a:xfrm>
            <a:off x="7776519" y="1474574"/>
            <a:ext cx="3805880" cy="345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1pPr>
            <a:lvl2pPr marL="9144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body" idx="2"/>
          </p:nvPr>
        </p:nvSpPr>
        <p:spPr>
          <a:xfrm>
            <a:off x="609598" y="1474574"/>
            <a:ext cx="6862765" cy="4127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1pPr>
            <a:lvl2pPr marL="9144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body" idx="3"/>
          </p:nvPr>
        </p:nvSpPr>
        <p:spPr>
          <a:xfrm>
            <a:off x="7776519" y="5129452"/>
            <a:ext cx="3805880" cy="9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 i="1">
                <a:solidFill>
                  <a:schemeClr val="accent6"/>
                </a:solidFill>
              </a:defRPr>
            </a:lvl1pPr>
            <a:lvl2pPr marL="9144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body" idx="4"/>
          </p:nvPr>
        </p:nvSpPr>
        <p:spPr>
          <a:xfrm>
            <a:off x="7776518" y="4931511"/>
            <a:ext cx="3805881" cy="19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75" rIns="0" bIns="18275" anchor="t" anchorCtr="0">
            <a:no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rgbClr val="979797"/>
              </a:buClr>
              <a:buSzPts val="700"/>
              <a:buNone/>
              <a:defRPr sz="700">
                <a:solidFill>
                  <a:srgbClr val="979797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ftr" idx="11"/>
          </p:nvPr>
        </p:nvSpPr>
        <p:spPr>
          <a:xfrm>
            <a:off x="609599" y="6446570"/>
            <a:ext cx="9663113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 cap="small"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10446059" y="6446570"/>
            <a:ext cx="1136341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body" idx="5"/>
          </p:nvPr>
        </p:nvSpPr>
        <p:spPr>
          <a:xfrm>
            <a:off x="609600" y="5602148"/>
            <a:ext cx="6862763" cy="590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-PAL Image &amp; Caption w/ Content Right">
  <p:cSld name="J-PAL Image &amp; Caption w/ Content Righ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 txBox="1">
            <a:spLocks noGrp="1"/>
          </p:cNvSpPr>
          <p:nvPr>
            <p:ph type="title"/>
          </p:nvPr>
        </p:nvSpPr>
        <p:spPr>
          <a:xfrm>
            <a:off x="609599" y="195072"/>
            <a:ext cx="10972800" cy="11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body" idx="1"/>
          </p:nvPr>
        </p:nvSpPr>
        <p:spPr>
          <a:xfrm>
            <a:off x="4700588" y="1474574"/>
            <a:ext cx="6881813" cy="4127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1pPr>
            <a:lvl2pPr marL="9144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93" name="Google Shape;93;p23"/>
          <p:cNvSpPr txBox="1">
            <a:spLocks noGrp="1"/>
          </p:cNvSpPr>
          <p:nvPr>
            <p:ph type="body" idx="2"/>
          </p:nvPr>
        </p:nvSpPr>
        <p:spPr>
          <a:xfrm>
            <a:off x="609601" y="1474574"/>
            <a:ext cx="3805881" cy="345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1pPr>
            <a:lvl2pPr marL="9144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body" idx="3"/>
          </p:nvPr>
        </p:nvSpPr>
        <p:spPr>
          <a:xfrm>
            <a:off x="609601" y="5129452"/>
            <a:ext cx="3805881" cy="9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 sz="1400" i="1">
                <a:solidFill>
                  <a:schemeClr val="accent6"/>
                </a:solidFill>
              </a:defRPr>
            </a:lvl1pPr>
            <a:lvl2pPr marL="9144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body" idx="4"/>
          </p:nvPr>
        </p:nvSpPr>
        <p:spPr>
          <a:xfrm>
            <a:off x="609600" y="4931511"/>
            <a:ext cx="3805883" cy="19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275" rIns="0" bIns="18275" anchor="t" anchorCtr="0">
            <a:no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rgbClr val="979797"/>
              </a:buClr>
              <a:buSzPts val="700"/>
              <a:buNone/>
              <a:defRPr sz="700">
                <a:solidFill>
                  <a:srgbClr val="979797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ftr" idx="11"/>
          </p:nvPr>
        </p:nvSpPr>
        <p:spPr>
          <a:xfrm>
            <a:off x="609599" y="6446570"/>
            <a:ext cx="9663113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 cap="small"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sldNum" idx="12"/>
          </p:nvPr>
        </p:nvSpPr>
        <p:spPr>
          <a:xfrm>
            <a:off x="10446059" y="6446570"/>
            <a:ext cx="1136341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body" idx="5"/>
          </p:nvPr>
        </p:nvSpPr>
        <p:spPr>
          <a:xfrm>
            <a:off x="4700588" y="5602148"/>
            <a:ext cx="6881812" cy="590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-PAL Image w/ Content Left">
  <p:cSld name="J-PAL Image w/ Content Lef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>
            <a:spLocks noGrp="1"/>
          </p:cNvSpPr>
          <p:nvPr>
            <p:ph type="title"/>
          </p:nvPr>
        </p:nvSpPr>
        <p:spPr>
          <a:xfrm>
            <a:off x="609600" y="195071"/>
            <a:ext cx="10972800" cy="1158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body" idx="1"/>
          </p:nvPr>
        </p:nvSpPr>
        <p:spPr>
          <a:xfrm>
            <a:off x="7790687" y="1484903"/>
            <a:ext cx="3791711" cy="4439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1pPr>
            <a:lvl2pPr marL="9144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02" name="Google Shape;102;p24"/>
          <p:cNvSpPr txBox="1">
            <a:spLocks noGrp="1"/>
          </p:cNvSpPr>
          <p:nvPr>
            <p:ph type="body" idx="2"/>
          </p:nvPr>
        </p:nvSpPr>
        <p:spPr>
          <a:xfrm>
            <a:off x="609600" y="1484905"/>
            <a:ext cx="6862764" cy="411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1pPr>
            <a:lvl2pPr marL="9144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03" name="Google Shape;103;p24"/>
          <p:cNvSpPr txBox="1">
            <a:spLocks noGrp="1"/>
          </p:cNvSpPr>
          <p:nvPr>
            <p:ph type="body" idx="3"/>
          </p:nvPr>
        </p:nvSpPr>
        <p:spPr>
          <a:xfrm>
            <a:off x="7790687" y="5924062"/>
            <a:ext cx="3791712" cy="19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18275" anchor="t" anchorCtr="0">
            <a:no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rgbClr val="979797"/>
              </a:buClr>
              <a:buSzPts val="700"/>
              <a:buNone/>
              <a:defRPr sz="700">
                <a:solidFill>
                  <a:srgbClr val="979797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24"/>
          <p:cNvSpPr txBox="1">
            <a:spLocks noGrp="1"/>
          </p:cNvSpPr>
          <p:nvPr>
            <p:ph type="ftr" idx="11"/>
          </p:nvPr>
        </p:nvSpPr>
        <p:spPr>
          <a:xfrm>
            <a:off x="609599" y="6446570"/>
            <a:ext cx="9663113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 cap="small"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ldNum" idx="12"/>
          </p:nvPr>
        </p:nvSpPr>
        <p:spPr>
          <a:xfrm>
            <a:off x="10446059" y="6446570"/>
            <a:ext cx="1136341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body" idx="4"/>
          </p:nvPr>
        </p:nvSpPr>
        <p:spPr>
          <a:xfrm>
            <a:off x="609600" y="5602148"/>
            <a:ext cx="6862764" cy="590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-PAL Image w/ Content Right">
  <p:cSld name="J-PAL Image w/ Content Righ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5"/>
          <p:cNvSpPr txBox="1">
            <a:spLocks noGrp="1"/>
          </p:cNvSpPr>
          <p:nvPr>
            <p:ph type="title"/>
          </p:nvPr>
        </p:nvSpPr>
        <p:spPr>
          <a:xfrm>
            <a:off x="609600" y="195071"/>
            <a:ext cx="10972800" cy="1164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5"/>
          <p:cNvSpPr txBox="1">
            <a:spLocks noGrp="1"/>
          </p:cNvSpPr>
          <p:nvPr>
            <p:ph type="body" idx="1"/>
          </p:nvPr>
        </p:nvSpPr>
        <p:spPr>
          <a:xfrm>
            <a:off x="609600" y="1474574"/>
            <a:ext cx="3791713" cy="4449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1pPr>
            <a:lvl2pPr marL="9144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0" name="Google Shape;110;p25"/>
          <p:cNvSpPr txBox="1">
            <a:spLocks noGrp="1"/>
          </p:cNvSpPr>
          <p:nvPr>
            <p:ph type="body" idx="2"/>
          </p:nvPr>
        </p:nvSpPr>
        <p:spPr>
          <a:xfrm>
            <a:off x="4700588" y="1474575"/>
            <a:ext cx="6881812" cy="4127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1pPr>
            <a:lvl2pPr marL="9144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1" name="Google Shape;111;p25"/>
          <p:cNvSpPr txBox="1">
            <a:spLocks noGrp="1"/>
          </p:cNvSpPr>
          <p:nvPr>
            <p:ph type="body" idx="3"/>
          </p:nvPr>
        </p:nvSpPr>
        <p:spPr>
          <a:xfrm>
            <a:off x="609599" y="5924062"/>
            <a:ext cx="3791715" cy="19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18275" anchor="t" anchorCtr="0">
            <a:no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rgbClr val="979797"/>
              </a:buClr>
              <a:buSzPts val="700"/>
              <a:buNone/>
              <a:defRPr sz="700">
                <a:solidFill>
                  <a:srgbClr val="979797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5"/>
          <p:cNvSpPr txBox="1">
            <a:spLocks noGrp="1"/>
          </p:cNvSpPr>
          <p:nvPr>
            <p:ph type="ftr" idx="11"/>
          </p:nvPr>
        </p:nvSpPr>
        <p:spPr>
          <a:xfrm>
            <a:off x="609599" y="6446570"/>
            <a:ext cx="9663113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 cap="small"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sldNum" idx="12"/>
          </p:nvPr>
        </p:nvSpPr>
        <p:spPr>
          <a:xfrm>
            <a:off x="10446059" y="6446570"/>
            <a:ext cx="1136341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body" idx="4"/>
          </p:nvPr>
        </p:nvSpPr>
        <p:spPr>
          <a:xfrm>
            <a:off x="4700588" y="5602148"/>
            <a:ext cx="6881812" cy="590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-PAL Two Content Slide w/ Images">
  <p:cSld name="J-PAL Two Content Slide w/ Image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6"/>
          <p:cNvSpPr txBox="1">
            <a:spLocks noGrp="1"/>
          </p:cNvSpPr>
          <p:nvPr>
            <p:ph type="title"/>
          </p:nvPr>
        </p:nvSpPr>
        <p:spPr>
          <a:xfrm>
            <a:off x="609600" y="195072"/>
            <a:ext cx="10972800" cy="11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6"/>
          <p:cNvSpPr txBox="1">
            <a:spLocks noGrp="1"/>
          </p:cNvSpPr>
          <p:nvPr>
            <p:ph type="body" idx="1"/>
          </p:nvPr>
        </p:nvSpPr>
        <p:spPr>
          <a:xfrm>
            <a:off x="609600" y="4608576"/>
            <a:ext cx="5330456" cy="993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8" name="Google Shape;118;p26"/>
          <p:cNvSpPr txBox="1">
            <a:spLocks noGrp="1"/>
          </p:cNvSpPr>
          <p:nvPr>
            <p:ph type="body" idx="2"/>
          </p:nvPr>
        </p:nvSpPr>
        <p:spPr>
          <a:xfrm>
            <a:off x="6251944" y="4608576"/>
            <a:ext cx="5330456" cy="993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9" name="Google Shape;119;p26"/>
          <p:cNvSpPr txBox="1">
            <a:spLocks noGrp="1"/>
          </p:cNvSpPr>
          <p:nvPr>
            <p:ph type="body" idx="3"/>
          </p:nvPr>
        </p:nvSpPr>
        <p:spPr>
          <a:xfrm>
            <a:off x="609600" y="1487924"/>
            <a:ext cx="5330456" cy="2863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1pPr>
            <a:lvl2pPr marL="9144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20" name="Google Shape;120;p26"/>
          <p:cNvSpPr txBox="1">
            <a:spLocks noGrp="1"/>
          </p:cNvSpPr>
          <p:nvPr>
            <p:ph type="body" idx="4"/>
          </p:nvPr>
        </p:nvSpPr>
        <p:spPr>
          <a:xfrm>
            <a:off x="6251944" y="1487924"/>
            <a:ext cx="5330456" cy="2863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1pPr>
            <a:lvl2pPr marL="9144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21" name="Google Shape;121;p26"/>
          <p:cNvSpPr txBox="1">
            <a:spLocks noGrp="1"/>
          </p:cNvSpPr>
          <p:nvPr>
            <p:ph type="body" idx="5"/>
          </p:nvPr>
        </p:nvSpPr>
        <p:spPr>
          <a:xfrm>
            <a:off x="609600" y="4351058"/>
            <a:ext cx="5330457" cy="19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18275" anchor="t" anchorCtr="0">
            <a:no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rgbClr val="979797"/>
              </a:buClr>
              <a:buSzPts val="700"/>
              <a:buNone/>
              <a:defRPr sz="700">
                <a:solidFill>
                  <a:srgbClr val="979797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6"/>
          <p:cNvSpPr txBox="1">
            <a:spLocks noGrp="1"/>
          </p:cNvSpPr>
          <p:nvPr>
            <p:ph type="body" idx="6"/>
          </p:nvPr>
        </p:nvSpPr>
        <p:spPr>
          <a:xfrm>
            <a:off x="6251945" y="4351058"/>
            <a:ext cx="5330457" cy="19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18275" anchor="t" anchorCtr="0">
            <a:no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rgbClr val="979797"/>
              </a:buClr>
              <a:buSzPts val="700"/>
              <a:buNone/>
              <a:defRPr sz="700">
                <a:solidFill>
                  <a:srgbClr val="979797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26"/>
          <p:cNvSpPr txBox="1">
            <a:spLocks noGrp="1"/>
          </p:cNvSpPr>
          <p:nvPr>
            <p:ph type="ftr" idx="11"/>
          </p:nvPr>
        </p:nvSpPr>
        <p:spPr>
          <a:xfrm>
            <a:off x="609599" y="6446570"/>
            <a:ext cx="9663113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 cap="small"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6"/>
          <p:cNvSpPr txBox="1">
            <a:spLocks noGrp="1"/>
          </p:cNvSpPr>
          <p:nvPr>
            <p:ph type="sldNum" idx="12"/>
          </p:nvPr>
        </p:nvSpPr>
        <p:spPr>
          <a:xfrm>
            <a:off x="10446059" y="6446570"/>
            <a:ext cx="1136341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5" name="Google Shape;125;p26"/>
          <p:cNvSpPr txBox="1">
            <a:spLocks noGrp="1"/>
          </p:cNvSpPr>
          <p:nvPr>
            <p:ph type="body" idx="7"/>
          </p:nvPr>
        </p:nvSpPr>
        <p:spPr>
          <a:xfrm>
            <a:off x="609600" y="5602148"/>
            <a:ext cx="10972800" cy="590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-PAL Full Bleed Image Slide">
  <p:cSld name="J-PAL Full Bleed Image Slide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7"/>
          <p:cNvSpPr>
            <a:spLocks noGrp="1"/>
          </p:cNvSpPr>
          <p:nvPr>
            <p:ph type="pic" idx="2"/>
          </p:nvPr>
        </p:nvSpPr>
        <p:spPr>
          <a:xfrm>
            <a:off x="0" y="-129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128" name="Google Shape;128;p27"/>
          <p:cNvPicPr preferRelativeResize="0"/>
          <p:nvPr/>
        </p:nvPicPr>
        <p:blipFill rotWithShape="1">
          <a:blip r:embed="rId2">
            <a:alphaModFix amt="70000"/>
          </a:blip>
          <a:srcRect/>
          <a:stretch/>
        </p:blipFill>
        <p:spPr>
          <a:xfrm>
            <a:off x="9277627" y="4733"/>
            <a:ext cx="291437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7"/>
          <p:cNvSpPr txBox="1">
            <a:spLocks noGrp="1"/>
          </p:cNvSpPr>
          <p:nvPr>
            <p:ph type="body" idx="1"/>
          </p:nvPr>
        </p:nvSpPr>
        <p:spPr>
          <a:xfrm>
            <a:off x="316992" y="6567964"/>
            <a:ext cx="5330457" cy="19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18275" anchor="t" anchorCtr="0">
            <a:no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chemeClr val="lt2"/>
              </a:buClr>
              <a:buSzPts val="700"/>
              <a:buNone/>
              <a:defRPr sz="700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-PAL Title Only">
  <p:cSld name="J-PAL Title 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8"/>
          <p:cNvSpPr txBox="1">
            <a:spLocks noGrp="1"/>
          </p:cNvSpPr>
          <p:nvPr>
            <p:ph type="title"/>
          </p:nvPr>
        </p:nvSpPr>
        <p:spPr>
          <a:xfrm>
            <a:off x="609600" y="205946"/>
            <a:ext cx="10972800" cy="1153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8"/>
          <p:cNvSpPr txBox="1">
            <a:spLocks noGrp="1"/>
          </p:cNvSpPr>
          <p:nvPr>
            <p:ph type="ftr" idx="11"/>
          </p:nvPr>
        </p:nvSpPr>
        <p:spPr>
          <a:xfrm>
            <a:off x="609599" y="6446570"/>
            <a:ext cx="9663113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 cap="small"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8"/>
          <p:cNvSpPr txBox="1">
            <a:spLocks noGrp="1"/>
          </p:cNvSpPr>
          <p:nvPr>
            <p:ph type="sldNum" idx="12"/>
          </p:nvPr>
        </p:nvSpPr>
        <p:spPr>
          <a:xfrm>
            <a:off x="10446059" y="6446570"/>
            <a:ext cx="1136341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9"/>
          <p:cNvSpPr/>
          <p:nvPr/>
        </p:nvSpPr>
        <p:spPr>
          <a:xfrm>
            <a:off x="0" y="6941"/>
            <a:ext cx="12192000" cy="20818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>
            <a:spLocks noGrp="1"/>
          </p:cNvSpPr>
          <p:nvPr>
            <p:ph type="title"/>
          </p:nvPr>
        </p:nvSpPr>
        <p:spPr>
          <a:xfrm>
            <a:off x="609600" y="185739"/>
            <a:ext cx="10972800" cy="115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3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1" name="Google Shape;141;p30"/>
          <p:cNvSpPr txBox="1">
            <a:spLocks noGrp="1"/>
          </p:cNvSpPr>
          <p:nvPr>
            <p:ph type="ftr" idx="11"/>
          </p:nvPr>
        </p:nvSpPr>
        <p:spPr>
          <a:xfrm>
            <a:off x="609599" y="6446570"/>
            <a:ext cx="9663113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0"/>
          <p:cNvSpPr txBox="1">
            <a:spLocks noGrp="1"/>
          </p:cNvSpPr>
          <p:nvPr>
            <p:ph type="sldNum" idx="12"/>
          </p:nvPr>
        </p:nvSpPr>
        <p:spPr>
          <a:xfrm>
            <a:off x="10446059" y="6446570"/>
            <a:ext cx="1136341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-PAL Two Content Slide w/ citation">
  <p:cSld name="1_J-PAL Two Content Slide w/ citati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1"/>
          <p:cNvSpPr txBox="1">
            <a:spLocks noGrp="1"/>
          </p:cNvSpPr>
          <p:nvPr>
            <p:ph type="title"/>
          </p:nvPr>
        </p:nvSpPr>
        <p:spPr>
          <a:xfrm>
            <a:off x="609600" y="195072"/>
            <a:ext cx="10972800" cy="1158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entury Gothic"/>
              <a:buNone/>
              <a:defRPr sz="32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5" name="Google Shape;145;p31"/>
          <p:cNvSpPr txBox="1">
            <a:spLocks noGrp="1"/>
          </p:cNvSpPr>
          <p:nvPr>
            <p:ph type="body" idx="1"/>
          </p:nvPr>
        </p:nvSpPr>
        <p:spPr>
          <a:xfrm>
            <a:off x="609600" y="1472185"/>
            <a:ext cx="5384800" cy="412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6" name="Google Shape;146;p31"/>
          <p:cNvSpPr txBox="1">
            <a:spLocks noGrp="1"/>
          </p:cNvSpPr>
          <p:nvPr>
            <p:ph type="body" idx="2"/>
          </p:nvPr>
        </p:nvSpPr>
        <p:spPr>
          <a:xfrm>
            <a:off x="6197600" y="1472185"/>
            <a:ext cx="5384800" cy="412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7" name="Google Shape;147;p31"/>
          <p:cNvSpPr txBox="1">
            <a:spLocks noGrp="1"/>
          </p:cNvSpPr>
          <p:nvPr>
            <p:ph type="body" idx="3"/>
          </p:nvPr>
        </p:nvSpPr>
        <p:spPr>
          <a:xfrm>
            <a:off x="609600" y="5602148"/>
            <a:ext cx="10972800" cy="590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marR="0" lvl="0" indent="-228600" algn="l">
              <a:spcBef>
                <a:spcPts val="280"/>
              </a:spcBef>
              <a:spcAft>
                <a:spcPts val="0"/>
              </a:spcAft>
              <a:buClr>
                <a:schemeClr val="accent6"/>
              </a:buClr>
              <a:buSzPts val="2200"/>
              <a:buFont typeface="Arial"/>
              <a:buNone/>
              <a:defRPr sz="1400" b="0" i="0" u="none" strike="noStrike" cap="none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97954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8" name="Google Shape;148;p31"/>
          <p:cNvSpPr txBox="1">
            <a:spLocks noGrp="1"/>
          </p:cNvSpPr>
          <p:nvPr>
            <p:ph type="ftr" idx="11"/>
          </p:nvPr>
        </p:nvSpPr>
        <p:spPr>
          <a:xfrm>
            <a:off x="609599" y="6446570"/>
            <a:ext cx="9663113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entury Gothic"/>
              <a:buNone/>
              <a:defRPr sz="1100" cap="small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9" name="Google Shape;149;p31"/>
          <p:cNvSpPr txBox="1">
            <a:spLocks noGrp="1"/>
          </p:cNvSpPr>
          <p:nvPr>
            <p:ph type="sldNum" idx="12"/>
          </p:nvPr>
        </p:nvSpPr>
        <p:spPr>
          <a:xfrm>
            <a:off x="10446059" y="6446570"/>
            <a:ext cx="1136341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Century Gothic"/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Century Gothic"/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Century Gothic"/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Century Gothic"/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Century Gothic"/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Century Gothic"/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Century Gothic"/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Century Gothic"/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Century Gothic"/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-PAL Content Slide">
  <p:cSld name="J-PAL Content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4"/>
          <p:cNvSpPr txBox="1">
            <a:spLocks noGrp="1"/>
          </p:cNvSpPr>
          <p:nvPr>
            <p:ph type="body" idx="1"/>
          </p:nvPr>
        </p:nvSpPr>
        <p:spPr>
          <a:xfrm>
            <a:off x="609600" y="1472183"/>
            <a:ext cx="10972800" cy="4129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title"/>
          </p:nvPr>
        </p:nvSpPr>
        <p:spPr>
          <a:xfrm>
            <a:off x="609600" y="195072"/>
            <a:ext cx="10972800" cy="115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ftr" idx="11"/>
          </p:nvPr>
        </p:nvSpPr>
        <p:spPr>
          <a:xfrm>
            <a:off x="609599" y="6446570"/>
            <a:ext cx="9663113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 cap="small"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sldNum" idx="12"/>
          </p:nvPr>
        </p:nvSpPr>
        <p:spPr>
          <a:xfrm>
            <a:off x="10446059" y="6446570"/>
            <a:ext cx="1136341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body" idx="2"/>
          </p:nvPr>
        </p:nvSpPr>
        <p:spPr>
          <a:xfrm>
            <a:off x="609600" y="5602148"/>
            <a:ext cx="10972800" cy="590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J-PAL Content Slide">
  <p:cSld name="1_J-PAL Content Slide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>
            <a:spLocks noGrp="1"/>
          </p:cNvSpPr>
          <p:nvPr>
            <p:ph type="body" idx="1"/>
          </p:nvPr>
        </p:nvSpPr>
        <p:spPr>
          <a:xfrm>
            <a:off x="609600" y="1472183"/>
            <a:ext cx="10972800" cy="4709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32"/>
          <p:cNvSpPr txBox="1">
            <a:spLocks noGrp="1"/>
          </p:cNvSpPr>
          <p:nvPr>
            <p:ph type="title"/>
          </p:nvPr>
        </p:nvSpPr>
        <p:spPr>
          <a:xfrm>
            <a:off x="609600" y="195072"/>
            <a:ext cx="10972800" cy="115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ftr" idx="11"/>
          </p:nvPr>
        </p:nvSpPr>
        <p:spPr>
          <a:xfrm>
            <a:off x="609599" y="6446570"/>
            <a:ext cx="9663113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 cap="small"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2"/>
          <p:cNvSpPr txBox="1">
            <a:spLocks noGrp="1"/>
          </p:cNvSpPr>
          <p:nvPr>
            <p:ph type="sldNum" idx="12"/>
          </p:nvPr>
        </p:nvSpPr>
        <p:spPr>
          <a:xfrm>
            <a:off x="10446059" y="6446570"/>
            <a:ext cx="1136341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J-PAL Image w/ Content Left">
  <p:cSld name="1_J-PAL Image w/ Content Lef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3"/>
          <p:cNvSpPr txBox="1">
            <a:spLocks noGrp="1"/>
          </p:cNvSpPr>
          <p:nvPr>
            <p:ph type="title"/>
          </p:nvPr>
        </p:nvSpPr>
        <p:spPr>
          <a:xfrm>
            <a:off x="609600" y="195071"/>
            <a:ext cx="10972800" cy="1158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3"/>
          <p:cNvSpPr txBox="1">
            <a:spLocks noGrp="1"/>
          </p:cNvSpPr>
          <p:nvPr>
            <p:ph type="body" idx="1"/>
          </p:nvPr>
        </p:nvSpPr>
        <p:spPr>
          <a:xfrm>
            <a:off x="7790687" y="1484903"/>
            <a:ext cx="3791711" cy="4439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/>
            </a:lvl1pPr>
            <a:lvl2pPr marL="9144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58" name="Google Shape;158;p33"/>
          <p:cNvSpPr txBox="1">
            <a:spLocks noGrp="1"/>
          </p:cNvSpPr>
          <p:nvPr>
            <p:ph type="body" idx="2"/>
          </p:nvPr>
        </p:nvSpPr>
        <p:spPr>
          <a:xfrm>
            <a:off x="609600" y="1484904"/>
            <a:ext cx="6862764" cy="4637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1pPr>
            <a:lvl2pPr marL="9144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59" name="Google Shape;159;p33"/>
          <p:cNvSpPr txBox="1">
            <a:spLocks noGrp="1"/>
          </p:cNvSpPr>
          <p:nvPr>
            <p:ph type="body" idx="3"/>
          </p:nvPr>
        </p:nvSpPr>
        <p:spPr>
          <a:xfrm>
            <a:off x="7790687" y="5924062"/>
            <a:ext cx="3791712" cy="19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25" rIns="0" bIns="18275" anchor="t" anchorCtr="0">
            <a:noAutofit/>
          </a:bodyPr>
          <a:lstStyle>
            <a:lvl1pPr marL="457200" lvl="0" indent="-228600" algn="l">
              <a:spcBef>
                <a:spcPts val="140"/>
              </a:spcBef>
              <a:spcAft>
                <a:spcPts val="0"/>
              </a:spcAft>
              <a:buClr>
                <a:srgbClr val="979797"/>
              </a:buClr>
              <a:buSzPts val="700"/>
              <a:buNone/>
              <a:defRPr sz="700">
                <a:solidFill>
                  <a:srgbClr val="979797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33"/>
          <p:cNvSpPr txBox="1">
            <a:spLocks noGrp="1"/>
          </p:cNvSpPr>
          <p:nvPr>
            <p:ph type="ftr" idx="11"/>
          </p:nvPr>
        </p:nvSpPr>
        <p:spPr>
          <a:xfrm>
            <a:off x="609599" y="6446570"/>
            <a:ext cx="9663113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 cap="small"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3"/>
          <p:cNvSpPr txBox="1">
            <a:spLocks noGrp="1"/>
          </p:cNvSpPr>
          <p:nvPr>
            <p:ph type="sldNum" idx="12"/>
          </p:nvPr>
        </p:nvSpPr>
        <p:spPr>
          <a:xfrm>
            <a:off x="10446059" y="6446570"/>
            <a:ext cx="1136341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J-PAL Intro Co-Branded Slide | Option 2">
  <p:cSld name="J-PAL Intro Co-Branded Slide | Option 2">
    <p:bg>
      <p:bgPr>
        <a:solidFill>
          <a:schemeClr val="lt2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5"/>
          <p:cNvSpPr/>
          <p:nvPr/>
        </p:nvSpPr>
        <p:spPr>
          <a:xfrm>
            <a:off x="0" y="13878"/>
            <a:ext cx="12192000" cy="68510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" name="Google Shape;33;p15"/>
          <p:cNvSpPr txBox="1">
            <a:spLocks noGrp="1"/>
          </p:cNvSpPr>
          <p:nvPr>
            <p:ph type="ctrTitle"/>
          </p:nvPr>
        </p:nvSpPr>
        <p:spPr>
          <a:xfrm>
            <a:off x="842749" y="2553629"/>
            <a:ext cx="8638217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subTitle" idx="1"/>
          </p:nvPr>
        </p:nvSpPr>
        <p:spPr>
          <a:xfrm>
            <a:off x="846025" y="4406548"/>
            <a:ext cx="8638217" cy="1526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440"/>
              </a:spcBef>
              <a:spcAft>
                <a:spcPts val="0"/>
              </a:spcAft>
              <a:buClr>
                <a:srgbClr val="282828"/>
              </a:buClr>
              <a:buSzPts val="2200"/>
              <a:buNone/>
              <a:defRPr sz="2200">
                <a:solidFill>
                  <a:srgbClr val="282828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5"/>
          <p:cNvSpPr>
            <a:spLocks noGrp="1"/>
          </p:cNvSpPr>
          <p:nvPr>
            <p:ph type="pic" idx="2"/>
          </p:nvPr>
        </p:nvSpPr>
        <p:spPr>
          <a:xfrm>
            <a:off x="3751272" y="825215"/>
            <a:ext cx="2649531" cy="544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6" name="Google Shape;36;p15"/>
          <p:cNvSpPr>
            <a:spLocks noGrp="1"/>
          </p:cNvSpPr>
          <p:nvPr>
            <p:ph type="pic" idx="3"/>
          </p:nvPr>
        </p:nvSpPr>
        <p:spPr>
          <a:xfrm>
            <a:off x="854940" y="6014764"/>
            <a:ext cx="2649531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7" name="Google Shape;37;p15"/>
          <p:cNvSpPr>
            <a:spLocks noGrp="1"/>
          </p:cNvSpPr>
          <p:nvPr>
            <p:ph type="pic" idx="4"/>
          </p:nvPr>
        </p:nvSpPr>
        <p:spPr>
          <a:xfrm>
            <a:off x="3837091" y="6014764"/>
            <a:ext cx="2649531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8" name="Google Shape;38;p15"/>
          <p:cNvSpPr>
            <a:spLocks noGrp="1"/>
          </p:cNvSpPr>
          <p:nvPr>
            <p:ph type="pic" idx="5"/>
          </p:nvPr>
        </p:nvSpPr>
        <p:spPr>
          <a:xfrm>
            <a:off x="6831434" y="6014764"/>
            <a:ext cx="2649531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2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39" name="Google Shape;39;p15"/>
          <p:cNvPicPr preferRelativeResize="0"/>
          <p:nvPr/>
        </p:nvPicPr>
        <p:blipFill rotWithShape="1">
          <a:blip r:embed="rId2">
            <a:alphaModFix/>
          </a:blip>
          <a:srcRect b="-443"/>
          <a:stretch/>
        </p:blipFill>
        <p:spPr>
          <a:xfrm>
            <a:off x="9758363" y="-14698"/>
            <a:ext cx="2433637" cy="689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876" y="757430"/>
            <a:ext cx="2286000" cy="680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-PAL Section Divider | Option 1">
  <p:cSld name="J-PAL Section Divider | Option 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6"/>
          <p:cNvSpPr/>
          <p:nvPr/>
        </p:nvSpPr>
        <p:spPr>
          <a:xfrm>
            <a:off x="0" y="0"/>
            <a:ext cx="12192000" cy="686493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" name="Google Shape;43;p16"/>
          <p:cNvSpPr txBox="1">
            <a:spLocks noGrp="1"/>
          </p:cNvSpPr>
          <p:nvPr>
            <p:ph type="ctrTitle"/>
          </p:nvPr>
        </p:nvSpPr>
        <p:spPr>
          <a:xfrm>
            <a:off x="862793" y="2810174"/>
            <a:ext cx="8607272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ubTitle" idx="1"/>
          </p:nvPr>
        </p:nvSpPr>
        <p:spPr>
          <a:xfrm>
            <a:off x="862793" y="4500566"/>
            <a:ext cx="8607272" cy="1646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45" name="Google Shape;45;p16"/>
          <p:cNvPicPr preferRelativeResize="0"/>
          <p:nvPr/>
        </p:nvPicPr>
        <p:blipFill rotWithShape="1">
          <a:blip r:embed="rId2">
            <a:alphaModFix/>
          </a:blip>
          <a:srcRect b="-443"/>
          <a:stretch/>
        </p:blipFill>
        <p:spPr>
          <a:xfrm>
            <a:off x="9758363" y="-14698"/>
            <a:ext cx="2433637" cy="6898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-PAL Content Slide w/ citation">
  <p:cSld name="J-PAL Content Slide w/ cita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609600" y="195072"/>
            <a:ext cx="10972800" cy="115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  <a:defRPr sz="3200" b="0" u="none" cap="none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609600" y="1472185"/>
            <a:ext cx="10972800" cy="412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solidFill>
                  <a:schemeClr val="dk1"/>
                </a:solidFill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ftr" idx="11"/>
          </p:nvPr>
        </p:nvSpPr>
        <p:spPr>
          <a:xfrm>
            <a:off x="609599" y="6446570"/>
            <a:ext cx="9663113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 cap="small"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sldNum" idx="12"/>
          </p:nvPr>
        </p:nvSpPr>
        <p:spPr>
          <a:xfrm>
            <a:off x="10446059" y="6446570"/>
            <a:ext cx="1136341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body" idx="2"/>
          </p:nvPr>
        </p:nvSpPr>
        <p:spPr>
          <a:xfrm>
            <a:off x="609600" y="5602148"/>
            <a:ext cx="10972800" cy="590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-PAL Content Slide w/ citation &amp; subtitle">
  <p:cSld name="J-PAL Content Slide w/ citation &amp; subtitl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609599" y="195072"/>
            <a:ext cx="10972800" cy="1158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  <a:defRPr sz="3200" b="0" u="none" cap="none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609600" y="2103120"/>
            <a:ext cx="10972800" cy="3499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>
                <a:solidFill>
                  <a:schemeClr val="dk1"/>
                </a:solidFill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>
                <a:solidFill>
                  <a:schemeClr val="dk1"/>
                </a:solidFill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body" idx="2"/>
          </p:nvPr>
        </p:nvSpPr>
        <p:spPr>
          <a:xfrm>
            <a:off x="609601" y="1471614"/>
            <a:ext cx="10972799" cy="63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  <a:defRPr sz="1600">
                <a:solidFill>
                  <a:schemeClr val="accent6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609599" y="6446570"/>
            <a:ext cx="9663113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 cap="small"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10446059" y="6446570"/>
            <a:ext cx="1136341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body" idx="3"/>
          </p:nvPr>
        </p:nvSpPr>
        <p:spPr>
          <a:xfrm>
            <a:off x="609600" y="5602148"/>
            <a:ext cx="10972800" cy="590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-PAL Two Content Slide">
  <p:cSld name="J-PAL Two Content Slid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9"/>
          <p:cNvSpPr txBox="1">
            <a:spLocks noGrp="1"/>
          </p:cNvSpPr>
          <p:nvPr>
            <p:ph type="title"/>
          </p:nvPr>
        </p:nvSpPr>
        <p:spPr>
          <a:xfrm>
            <a:off x="609600" y="195072"/>
            <a:ext cx="10972800" cy="1158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1"/>
          </p:nvPr>
        </p:nvSpPr>
        <p:spPr>
          <a:xfrm>
            <a:off x="609600" y="1472184"/>
            <a:ext cx="5384800" cy="469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1pPr>
            <a:lvl2pPr marL="9144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body" idx="2"/>
          </p:nvPr>
        </p:nvSpPr>
        <p:spPr>
          <a:xfrm>
            <a:off x="6197600" y="1472184"/>
            <a:ext cx="5384800" cy="469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1pPr>
            <a:lvl2pPr marL="9144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609599" y="6446570"/>
            <a:ext cx="9663113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 cap="small"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10446059" y="6446570"/>
            <a:ext cx="1136341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-PAL Two Content Slide w/ citation">
  <p:cSld name="J-PAL Two Content Slide w/ cita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609600" y="195072"/>
            <a:ext cx="10972800" cy="1158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609600" y="1472185"/>
            <a:ext cx="5384800" cy="412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1pPr>
            <a:lvl2pPr marL="9144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6197600" y="1472185"/>
            <a:ext cx="5384800" cy="412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1pPr>
            <a:lvl2pPr marL="9144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302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175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09600" y="5602148"/>
            <a:ext cx="10972800" cy="590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ftr" idx="11"/>
          </p:nvPr>
        </p:nvSpPr>
        <p:spPr>
          <a:xfrm>
            <a:off x="609599" y="6446570"/>
            <a:ext cx="9663113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 cap="small"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sldNum" idx="12"/>
          </p:nvPr>
        </p:nvSpPr>
        <p:spPr>
          <a:xfrm>
            <a:off x="10446059" y="6446570"/>
            <a:ext cx="1136341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-PAL Comparison Slide">
  <p:cSld name="J-PAL Comparison Slid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>
            <a:spLocks noGrp="1"/>
          </p:cNvSpPr>
          <p:nvPr>
            <p:ph type="title"/>
          </p:nvPr>
        </p:nvSpPr>
        <p:spPr>
          <a:xfrm>
            <a:off x="609600" y="195071"/>
            <a:ext cx="10972800" cy="1158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body" idx="1"/>
          </p:nvPr>
        </p:nvSpPr>
        <p:spPr>
          <a:xfrm>
            <a:off x="609600" y="1472185"/>
            <a:ext cx="5386917" cy="438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body" idx="2"/>
          </p:nvPr>
        </p:nvSpPr>
        <p:spPr>
          <a:xfrm>
            <a:off x="609600" y="1911098"/>
            <a:ext cx="5386917" cy="3691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1pPr>
            <a:lvl2pPr marL="9144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3"/>
          </p:nvPr>
        </p:nvSpPr>
        <p:spPr>
          <a:xfrm>
            <a:off x="6193368" y="1472185"/>
            <a:ext cx="5389033" cy="438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body" idx="4"/>
          </p:nvPr>
        </p:nvSpPr>
        <p:spPr>
          <a:xfrm>
            <a:off x="6193368" y="1911098"/>
            <a:ext cx="5389033" cy="3691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1pPr>
            <a:lvl2pPr marL="914400" lvl="1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609599" y="6446570"/>
            <a:ext cx="9663113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 cap="small"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10446059" y="6446570"/>
            <a:ext cx="1136341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body" idx="5"/>
          </p:nvPr>
        </p:nvSpPr>
        <p:spPr>
          <a:xfrm>
            <a:off x="609600" y="5602148"/>
            <a:ext cx="10972800" cy="590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34290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609600" y="185739"/>
            <a:ext cx="10972800" cy="115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609600" y="1457326"/>
            <a:ext cx="10972800" cy="4719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8300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97954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ftr" idx="11"/>
          </p:nvPr>
        </p:nvSpPr>
        <p:spPr>
          <a:xfrm>
            <a:off x="609599" y="6446570"/>
            <a:ext cx="9663113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small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sldNum" idx="12"/>
          </p:nvPr>
        </p:nvSpPr>
        <p:spPr>
          <a:xfrm>
            <a:off x="10446059" y="6446570"/>
            <a:ext cx="1136341" cy="22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"/>
          <p:cNvSpPr txBox="1">
            <a:spLocks noGrp="1"/>
          </p:cNvSpPr>
          <p:nvPr>
            <p:ph type="ctrTitle"/>
          </p:nvPr>
        </p:nvSpPr>
        <p:spPr>
          <a:xfrm>
            <a:off x="842749" y="2553629"/>
            <a:ext cx="8638217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/>
            <a:r>
              <a:rPr lang="en-US" b="1" dirty="0"/>
              <a:t>Building Fiscal Capacity in the D.R. Congo: </a:t>
            </a:r>
            <a:r>
              <a:rPr lang="en-US" dirty="0"/>
              <a:t>Insights on political participation, role of local leaders, and optimal tax rates</a:t>
            </a:r>
            <a:endParaRPr sz="2400" b="1" dirty="0"/>
          </a:p>
        </p:txBody>
      </p:sp>
      <p:sp>
        <p:nvSpPr>
          <p:cNvPr id="168" name="Google Shape;168;p1"/>
          <p:cNvSpPr txBox="1">
            <a:spLocks noGrp="1"/>
          </p:cNvSpPr>
          <p:nvPr>
            <p:ph type="subTitle" idx="1"/>
          </p:nvPr>
        </p:nvSpPr>
        <p:spPr>
          <a:xfrm>
            <a:off x="846025" y="4169664"/>
            <a:ext cx="8638217" cy="1989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Clr>
                <a:srgbClr val="282828"/>
              </a:buClr>
              <a:buSzPct val="100000"/>
              <a:buNone/>
            </a:pPr>
            <a:r>
              <a:rPr lang="en-US" sz="2000" b="1" dirty="0"/>
              <a:t>Jonathan Weigel</a:t>
            </a:r>
            <a:r>
              <a:rPr lang="en-US" sz="2000" dirty="0"/>
              <a:t>, UC Berkeley</a:t>
            </a:r>
          </a:p>
          <a:p>
            <a:pPr marL="0" lvl="0" indent="0" algn="l" rtl="0">
              <a:spcBef>
                <a:spcPts val="707"/>
              </a:spcBef>
              <a:spcAft>
                <a:spcPts val="0"/>
              </a:spcAft>
              <a:buClr>
                <a:srgbClr val="282828"/>
              </a:buClr>
              <a:buSzPct val="100000"/>
              <a:buNone/>
            </a:pPr>
            <a:r>
              <a:rPr lang="en-US" sz="2000" dirty="0"/>
              <a:t>May 10, 2023</a:t>
            </a:r>
            <a:endParaRPr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"/>
          <p:cNvSpPr txBox="1">
            <a:spLocks noGrp="1"/>
          </p:cNvSpPr>
          <p:nvPr>
            <p:ph type="body" idx="1"/>
          </p:nvPr>
        </p:nvSpPr>
        <p:spPr>
          <a:xfrm>
            <a:off x="609599" y="1472183"/>
            <a:ext cx="11109435" cy="4129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indent="-514350">
              <a:spcBef>
                <a:spcPts val="0"/>
              </a:spcBef>
              <a:buSzPts val="2200"/>
              <a:buFont typeface="+mj-lt"/>
              <a:buAutoNum type="arabicPeriod"/>
            </a:pPr>
            <a:endParaRPr lang="en-US" sz="2600" dirty="0"/>
          </a:p>
          <a:p>
            <a:pPr marL="514350" indent="-514350">
              <a:spcBef>
                <a:spcPts val="0"/>
              </a:spcBef>
              <a:buSzPts val="2200"/>
              <a:buFont typeface="+mj-lt"/>
              <a:buAutoNum type="arabicPeriod"/>
            </a:pPr>
            <a:endParaRPr lang="en-US" sz="2600" dirty="0"/>
          </a:p>
          <a:p>
            <a:pPr indent="-457200">
              <a:spcBef>
                <a:spcPts val="0"/>
              </a:spcBef>
              <a:buSzPts val="2200"/>
            </a:pPr>
            <a:r>
              <a:rPr lang="en-US" sz="2600" dirty="0"/>
              <a:t>In low-capacity states, efforts to systematize tax collection can:</a:t>
            </a:r>
          </a:p>
          <a:p>
            <a:pPr marL="0" indent="0">
              <a:spcBef>
                <a:spcPts val="0"/>
              </a:spcBef>
              <a:buSzPts val="2200"/>
              <a:buNone/>
            </a:pPr>
            <a:endParaRPr lang="en-US" sz="2600" dirty="0"/>
          </a:p>
          <a:p>
            <a:pPr lvl="1" indent="-457200">
              <a:spcBef>
                <a:spcPts val="0"/>
              </a:spcBef>
              <a:buSzPts val="2200"/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Increase</a:t>
            </a:r>
            <a:r>
              <a:rPr lang="en-US" sz="2200" dirty="0">
                <a:solidFill>
                  <a:schemeClr val="accent1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tax revenue</a:t>
            </a:r>
          </a:p>
          <a:p>
            <a:pPr lvl="1" indent="-457200">
              <a:spcBef>
                <a:spcPts val="0"/>
              </a:spcBef>
              <a:buSzPts val="2200"/>
              <a:buFont typeface="+mj-lt"/>
              <a:buAutoNum type="arabicPeriod"/>
            </a:pPr>
            <a:endParaRPr lang="en-US" sz="2200" dirty="0">
              <a:solidFill>
                <a:schemeClr val="tx1"/>
              </a:solidFill>
            </a:endParaRPr>
          </a:p>
          <a:p>
            <a:pPr lvl="1" indent="-457200">
              <a:spcBef>
                <a:spcPts val="0"/>
              </a:spcBef>
              <a:buSzPts val="2200"/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Increase citizen engagement and demand for good government</a:t>
            </a:r>
          </a:p>
          <a:p>
            <a:pPr marL="971550" lvl="1" indent="-514350">
              <a:spcBef>
                <a:spcPts val="0"/>
              </a:spcBef>
              <a:buSzPts val="2200"/>
              <a:buFont typeface="+mj-lt"/>
              <a:buAutoNum type="arabicPeriod"/>
            </a:pPr>
            <a:endParaRPr lang="en-US" sz="2200" dirty="0">
              <a:solidFill>
                <a:schemeClr val="tx1"/>
              </a:solidFill>
            </a:endParaRPr>
          </a:p>
          <a:p>
            <a:pPr marL="971550" lvl="1" indent="-514350">
              <a:spcBef>
                <a:spcPts val="0"/>
              </a:spcBef>
              <a:buSzPts val="2200"/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Increase the perceived responsibility of government in service provision</a:t>
            </a:r>
            <a:endParaRPr lang="en-US" sz="2200" dirty="0">
              <a:solidFill>
                <a:schemeClr val="accent1"/>
              </a:solidFill>
            </a:endParaRPr>
          </a:p>
        </p:txBody>
      </p:sp>
      <p:sp>
        <p:nvSpPr>
          <p:cNvPr id="180" name="Google Shape;180;p3"/>
          <p:cNvSpPr txBox="1">
            <a:spLocks noGrp="1"/>
          </p:cNvSpPr>
          <p:nvPr>
            <p:ph type="title"/>
          </p:nvPr>
        </p:nvSpPr>
        <p:spPr>
          <a:xfrm>
            <a:off x="609600" y="195072"/>
            <a:ext cx="10972800" cy="115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</a:pPr>
            <a:r>
              <a:rPr lang="en-US" dirty="0"/>
              <a:t>Policy Lessons and Implications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1019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6"/>
          <p:cNvSpPr txBox="1">
            <a:spLocks noGrp="1"/>
          </p:cNvSpPr>
          <p:nvPr>
            <p:ph type="body" idx="1"/>
          </p:nvPr>
        </p:nvSpPr>
        <p:spPr>
          <a:xfrm>
            <a:off x="609600" y="1472183"/>
            <a:ext cx="11109434" cy="5196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SzPts val="2200"/>
              <a:buNone/>
            </a:pPr>
            <a:r>
              <a:rPr lang="en-US" b="1" dirty="0"/>
              <a:t>Experimental design: </a:t>
            </a:r>
            <a:r>
              <a:rPr lang="en-US" dirty="0"/>
              <a:t>356 neighborhoods (49,921 properties) assigned col. type</a:t>
            </a:r>
          </a:p>
          <a:p>
            <a:pPr marL="342900">
              <a:spcBef>
                <a:spcPts val="0"/>
              </a:spcBef>
              <a:buSzPts val="2200"/>
            </a:pPr>
            <a:endParaRPr lang="en-US" b="1" dirty="0"/>
          </a:p>
          <a:p>
            <a:pPr marL="342900">
              <a:spcBef>
                <a:spcPts val="0"/>
              </a:spcBef>
              <a:buSzPts val="2200"/>
            </a:pPr>
            <a:r>
              <a:rPr lang="en-US" b="1" i="1" dirty="0">
                <a:solidFill>
                  <a:schemeClr val="accent1"/>
                </a:solidFill>
              </a:rPr>
              <a:t>Central</a:t>
            </a:r>
            <a:r>
              <a:rPr lang="en-US" dirty="0"/>
              <a:t> = tax ministry agents</a:t>
            </a:r>
          </a:p>
          <a:p>
            <a:pPr marL="342900">
              <a:spcBef>
                <a:spcPts val="0"/>
              </a:spcBef>
              <a:buSzPts val="2200"/>
            </a:pPr>
            <a:endParaRPr lang="en-US" b="1" dirty="0"/>
          </a:p>
          <a:p>
            <a:pPr marL="342900">
              <a:spcBef>
                <a:spcPts val="0"/>
              </a:spcBef>
              <a:buSzPts val="2200"/>
            </a:pPr>
            <a:r>
              <a:rPr lang="en-US" b="1" i="1" dirty="0">
                <a:solidFill>
                  <a:schemeClr val="accent1"/>
                </a:solidFill>
              </a:rPr>
              <a:t>Local</a:t>
            </a:r>
            <a:r>
              <a:rPr lang="en-US" dirty="0"/>
              <a:t> = neighborhood chiefs</a:t>
            </a:r>
          </a:p>
          <a:p>
            <a:pPr marL="342900">
              <a:spcBef>
                <a:spcPts val="0"/>
              </a:spcBef>
              <a:buSzPts val="2200"/>
            </a:pPr>
            <a:endParaRPr lang="en-US" dirty="0"/>
          </a:p>
          <a:p>
            <a:pPr marL="742950" lvl="1" indent="-285750">
              <a:spcBef>
                <a:spcPts val="0"/>
              </a:spcBef>
              <a:buSzPts val="2200"/>
            </a:pPr>
            <a:r>
              <a:rPr lang="en-US" dirty="0"/>
              <a:t>Collectors register properties and make door-to-door appeals </a:t>
            </a:r>
          </a:p>
          <a:p>
            <a:pPr marL="742950" lvl="1" indent="-285750">
              <a:spcBef>
                <a:spcPts val="0"/>
              </a:spcBef>
              <a:buSzPts val="2200"/>
            </a:pPr>
            <a:endParaRPr lang="en-US" dirty="0"/>
          </a:p>
          <a:p>
            <a:pPr marL="742950" lvl="1" indent="-285750">
              <a:spcBef>
                <a:spcPts val="0"/>
              </a:spcBef>
              <a:buSzPts val="2200"/>
            </a:pPr>
            <a:r>
              <a:rPr lang="en-US" dirty="0"/>
              <a:t>Everything else held constant: training, protocol, technology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b="1" dirty="0"/>
              <a:t>Why this approach?</a:t>
            </a:r>
            <a:endParaRPr b="1" dirty="0"/>
          </a:p>
          <a:p>
            <a:pPr marL="342900">
              <a:spcBef>
                <a:spcPts val="1240"/>
              </a:spcBef>
              <a:buSzPts val="2200"/>
            </a:pPr>
            <a:r>
              <a:rPr lang="en-US" dirty="0"/>
              <a:t>"At-scale” randomization provides a true test of policy</a:t>
            </a:r>
            <a:endParaRPr dirty="0"/>
          </a:p>
          <a:p>
            <a:pPr marL="0" lvl="0" indent="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dirty="0"/>
          </a:p>
        </p:txBody>
      </p:sp>
      <p:sp>
        <p:nvSpPr>
          <p:cNvPr id="204" name="Google Shape;204;p6"/>
          <p:cNvSpPr txBox="1">
            <a:spLocks noGrp="1"/>
          </p:cNvSpPr>
          <p:nvPr>
            <p:ph type="title"/>
          </p:nvPr>
        </p:nvSpPr>
        <p:spPr>
          <a:xfrm>
            <a:off x="609600" y="195072"/>
            <a:ext cx="10972800" cy="115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</a:pPr>
            <a:r>
              <a:rPr lang="en-US" b="1" dirty="0"/>
              <a:t>Study 2</a:t>
            </a:r>
            <a:r>
              <a:rPr lang="en-US" dirty="0"/>
              <a:t>: Local Leaders as Tax Collectors?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8"/>
          <p:cNvSpPr txBox="1">
            <a:spLocks noGrp="1"/>
          </p:cNvSpPr>
          <p:nvPr>
            <p:ph type="body" idx="1"/>
          </p:nvPr>
        </p:nvSpPr>
        <p:spPr>
          <a:xfrm>
            <a:off x="134112" y="1472183"/>
            <a:ext cx="6620256" cy="4974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189" indent="-457189">
              <a:spcBef>
                <a:spcPts val="0"/>
              </a:spcBef>
              <a:buSzPts val="2200"/>
            </a:pPr>
            <a:r>
              <a:rPr lang="en-US" dirty="0"/>
              <a:t>Local ↑ tax compliance by </a:t>
            </a:r>
            <a:r>
              <a:rPr lang="en-US" b="1" dirty="0">
                <a:solidFill>
                  <a:schemeClr val="accent1"/>
                </a:solidFill>
              </a:rPr>
              <a:t>51%</a:t>
            </a:r>
            <a:r>
              <a:rPr lang="en-US" dirty="0"/>
              <a:t>, revenues by </a:t>
            </a:r>
            <a:r>
              <a:rPr lang="en-US" b="1" dirty="0">
                <a:solidFill>
                  <a:schemeClr val="accent1"/>
                </a:solidFill>
              </a:rPr>
              <a:t>44% </a:t>
            </a:r>
          </a:p>
          <a:p>
            <a:pPr marL="457189" lvl="0" indent="-45718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endParaRPr lang="en-US" dirty="0"/>
          </a:p>
          <a:p>
            <a:pPr marL="457189" indent="-457189">
              <a:spcBef>
                <a:spcPts val="0"/>
              </a:spcBef>
              <a:buSzPts val="2200"/>
            </a:pPr>
            <a:r>
              <a:rPr lang="en-US" i="1" u="sng" dirty="0"/>
              <a:t>Benchmark</a:t>
            </a:r>
            <a:r>
              <a:rPr lang="en-US" dirty="0"/>
              <a:t>: 5x’s &gt; standard enforcement messages on tax letters </a:t>
            </a:r>
          </a:p>
          <a:p>
            <a:pPr marL="457189" indent="-457189">
              <a:spcBef>
                <a:spcPts val="0"/>
              </a:spcBef>
              <a:buSzPts val="2200"/>
            </a:pPr>
            <a:endParaRPr lang="en-US" dirty="0"/>
          </a:p>
          <a:p>
            <a:pPr marL="457189" indent="-457189">
              <a:spcBef>
                <a:spcPts val="0"/>
              </a:spcBef>
              <a:buSzPts val="2200"/>
            </a:pPr>
            <a:r>
              <a:rPr lang="en-US" dirty="0"/>
              <a:t>Other downsides to chief collection?</a:t>
            </a:r>
          </a:p>
          <a:p>
            <a:pPr marL="914389" lvl="1" indent="-457189">
              <a:spcBef>
                <a:spcPts val="0"/>
              </a:spcBef>
              <a:buSzPts val="2200"/>
            </a:pPr>
            <a:endParaRPr lang="en-US" dirty="0"/>
          </a:p>
          <a:p>
            <a:pPr marL="914389" lvl="1" indent="-457189">
              <a:spcBef>
                <a:spcPts val="0"/>
              </a:spcBef>
              <a:buSzPts val="2200"/>
            </a:pPr>
            <a:r>
              <a:rPr lang="en-US" dirty="0"/>
              <a:t>Bribes: Collect 2 ppt more (from 1% to 3% HHs) </a:t>
            </a:r>
          </a:p>
          <a:p>
            <a:pPr marL="914389" lvl="1" indent="-457189">
              <a:spcBef>
                <a:spcPts val="0"/>
              </a:spcBef>
              <a:buSzPts val="2200"/>
            </a:pPr>
            <a:endParaRPr lang="en-US" dirty="0"/>
          </a:p>
          <a:p>
            <a:pPr marL="914389" lvl="1" indent="-457189">
              <a:spcBef>
                <a:spcPts val="0"/>
              </a:spcBef>
              <a:buSzPts val="2200"/>
            </a:pPr>
            <a:r>
              <a:rPr lang="en-US" dirty="0"/>
              <a:t>Views of govt: No backfiring, in fact ↑ trust</a:t>
            </a:r>
          </a:p>
          <a:p>
            <a:pPr marL="914389" lvl="1" indent="-457189">
              <a:spcBef>
                <a:spcPts val="0"/>
              </a:spcBef>
              <a:buSzPts val="2200"/>
            </a:pPr>
            <a:endParaRPr lang="en-US" dirty="0"/>
          </a:p>
          <a:p>
            <a:pPr marL="914389" lvl="1" indent="-457189">
              <a:spcBef>
                <a:spcPts val="0"/>
              </a:spcBef>
              <a:buSzPts val="2200"/>
            </a:pPr>
            <a:r>
              <a:rPr lang="en-US" dirty="0"/>
              <a:t>Distributional impacts: Chiefs tax lower-value properties more, but taxpayers across treatment do not differ in income</a:t>
            </a:r>
          </a:p>
          <a:p>
            <a:pPr marL="0" lvl="0" indent="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dirty="0"/>
          </a:p>
        </p:txBody>
      </p:sp>
      <p:sp>
        <p:nvSpPr>
          <p:cNvPr id="220" name="Google Shape;220;p8"/>
          <p:cNvSpPr txBox="1">
            <a:spLocks noGrp="1"/>
          </p:cNvSpPr>
          <p:nvPr>
            <p:ph type="title"/>
          </p:nvPr>
        </p:nvSpPr>
        <p:spPr>
          <a:xfrm>
            <a:off x="609600" y="195072"/>
            <a:ext cx="10972800" cy="115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</a:pPr>
            <a:r>
              <a:rPr lang="en-US" dirty="0"/>
              <a:t>Results: Chiefs Raise More Revenue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93C59E-6183-3179-DF11-8C42F8E97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569" y="1562295"/>
            <a:ext cx="5485319" cy="382352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8"/>
          <p:cNvSpPr txBox="1">
            <a:spLocks noGrp="1"/>
          </p:cNvSpPr>
          <p:nvPr>
            <p:ph type="body" idx="1"/>
          </p:nvPr>
        </p:nvSpPr>
        <p:spPr>
          <a:xfrm>
            <a:off x="134112" y="1472183"/>
            <a:ext cx="6620256" cy="4974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457200">
              <a:spcBef>
                <a:spcPts val="0"/>
              </a:spcBef>
              <a:buSzPts val="2200"/>
              <a:buFont typeface="+mj-lt"/>
              <a:buAutoNum type="arabicPeriod"/>
            </a:pPr>
            <a:r>
              <a:rPr lang="en-US" i="1" dirty="0"/>
              <a:t>More tax visits?</a:t>
            </a:r>
            <a:r>
              <a:rPr lang="en-US" dirty="0"/>
              <a:t> No diffs by ex/intensive margin</a:t>
            </a:r>
          </a:p>
          <a:p>
            <a:pPr indent="-457200">
              <a:spcBef>
                <a:spcPts val="0"/>
              </a:spcBef>
              <a:buSzPts val="2200"/>
              <a:buFont typeface="+mj-lt"/>
              <a:buAutoNum type="arabicPeriod"/>
            </a:pPr>
            <a:endParaRPr lang="en-US" dirty="0"/>
          </a:p>
          <a:p>
            <a:pPr indent="-457200">
              <a:spcBef>
                <a:spcPts val="0"/>
              </a:spcBef>
              <a:buSzPts val="2200"/>
              <a:buFont typeface="+mj-lt"/>
              <a:buAutoNum type="arabicPeriod"/>
            </a:pPr>
            <a:r>
              <a:rPr lang="en-US" i="1" dirty="0"/>
              <a:t>Local info → better targeting? </a:t>
            </a:r>
            <a:r>
              <a:rPr lang="en-US" dirty="0"/>
              <a:t>Test hybrid “Central + Local Info” (CLI) arm </a:t>
            </a:r>
          </a:p>
          <a:p>
            <a:pPr lvl="1" indent="-457200">
              <a:spcBef>
                <a:spcPts val="0"/>
              </a:spcBef>
              <a:buSzPts val="2200"/>
            </a:pPr>
            <a:r>
              <a:rPr lang="en-US" dirty="0"/>
              <a:t>State agents consult chief on HHs’ ability &amp; WTP </a:t>
            </a:r>
          </a:p>
          <a:p>
            <a:pPr lvl="1" indent="-457200">
              <a:spcBef>
                <a:spcPts val="0"/>
              </a:spcBef>
              <a:buSzPts val="2200"/>
            </a:pPr>
            <a:r>
              <a:rPr lang="en-US" dirty="0"/>
              <a:t>C&lt;CLI but &lt;L</a:t>
            </a:r>
          </a:p>
          <a:p>
            <a:pPr lvl="1" indent="-457200">
              <a:spcBef>
                <a:spcPts val="0"/>
              </a:spcBef>
              <a:buSzPts val="2200"/>
            </a:pPr>
            <a:r>
              <a:rPr lang="en-US" dirty="0"/>
              <a:t>CLI resembles L in targeting </a:t>
            </a:r>
          </a:p>
          <a:p>
            <a:pPr indent="-457200">
              <a:spcBef>
                <a:spcPts val="0"/>
              </a:spcBef>
              <a:buSzPts val="2200"/>
              <a:buFont typeface="+mj-lt"/>
              <a:buAutoNum type="arabicPeriod"/>
            </a:pPr>
            <a:endParaRPr lang="en-US" dirty="0"/>
          </a:p>
          <a:p>
            <a:pPr indent="-457200">
              <a:spcBef>
                <a:spcPts val="0"/>
              </a:spcBef>
              <a:buSzPts val="2200"/>
              <a:buFont typeface="+mj-lt"/>
              <a:buAutoNum type="arabicPeriod"/>
            </a:pPr>
            <a:r>
              <a:rPr lang="en-US" i="1" dirty="0"/>
              <a:t>More persuasive?</a:t>
            </a:r>
            <a:r>
              <a:rPr lang="en-US" dirty="0"/>
              <a:t> C = L when targeting neutralized</a:t>
            </a:r>
          </a:p>
          <a:p>
            <a:pPr indent="-457200">
              <a:spcBef>
                <a:spcPts val="0"/>
              </a:spcBef>
              <a:buSzPts val="2200"/>
              <a:buFont typeface="+mj-lt"/>
              <a:buAutoNum type="arabicPeriod"/>
            </a:pPr>
            <a:endParaRPr lang="en-US" dirty="0"/>
          </a:p>
          <a:p>
            <a:pPr marL="0" lvl="0" indent="0" algn="l" rtl="0">
              <a:spcBef>
                <a:spcPts val="12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dirty="0"/>
          </a:p>
        </p:txBody>
      </p:sp>
      <p:sp>
        <p:nvSpPr>
          <p:cNvPr id="220" name="Google Shape;220;p8"/>
          <p:cNvSpPr txBox="1">
            <a:spLocks noGrp="1"/>
          </p:cNvSpPr>
          <p:nvPr>
            <p:ph type="title"/>
          </p:nvPr>
        </p:nvSpPr>
        <p:spPr>
          <a:xfrm>
            <a:off x="609600" y="195072"/>
            <a:ext cx="10972800" cy="115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</a:pPr>
            <a:r>
              <a:rPr lang="en-US" dirty="0"/>
              <a:t>Why Do Chiefs Collect More?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05AE9E-88F3-DF4C-AF67-49DA0F923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912" y="195072"/>
            <a:ext cx="3877056" cy="2907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BA347D-68A7-F24B-BA80-1604046F3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480" y="3206430"/>
            <a:ext cx="4693920" cy="301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26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9"/>
          <p:cNvSpPr txBox="1">
            <a:spLocks noGrp="1"/>
          </p:cNvSpPr>
          <p:nvPr>
            <p:ph type="body" idx="1"/>
          </p:nvPr>
        </p:nvSpPr>
        <p:spPr>
          <a:xfrm>
            <a:off x="609599" y="1353312"/>
            <a:ext cx="10972800" cy="550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189" lvl="0" indent="-45718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1800" dirty="0">
                <a:solidFill>
                  <a:schemeClr val="accent1"/>
                </a:solidFill>
              </a:rPr>
              <a:t>Evaluating collector types: </a:t>
            </a:r>
            <a:r>
              <a:rPr lang="en-US" sz="1800" dirty="0"/>
              <a:t>chief raise revenue, but collect more bribes</a:t>
            </a:r>
          </a:p>
          <a:p>
            <a:pPr marL="914389" lvl="1" indent="-457189">
              <a:lnSpc>
                <a:spcPct val="150000"/>
              </a:lnSpc>
              <a:spcBef>
                <a:spcPts val="0"/>
              </a:spcBef>
              <a:buSzPts val="2200"/>
              <a:buChar char="•"/>
            </a:pPr>
            <a:r>
              <a:rPr lang="en-US" dirty="0"/>
              <a:t>Cost-effectiveness: return on additional $1 is 53% higher in Local</a:t>
            </a:r>
          </a:p>
          <a:p>
            <a:pPr marL="914389" lvl="1" indent="-457189">
              <a:lnSpc>
                <a:spcPct val="150000"/>
              </a:lnSpc>
              <a:spcBef>
                <a:spcPts val="0"/>
              </a:spcBef>
              <a:buSzPts val="2200"/>
              <a:buChar char="•"/>
            </a:pPr>
            <a:r>
              <a:rPr lang="en-US" dirty="0"/>
              <a:t>Prov. Gov’t would need to weigh the cost of bribes 15x more than an additional $1 in net revenue to prefer state agents over chiefs</a:t>
            </a:r>
            <a:endParaRPr dirty="0"/>
          </a:p>
          <a:p>
            <a:pPr marL="457189" indent="-457189">
              <a:spcBef>
                <a:spcPts val="1240"/>
              </a:spcBef>
              <a:buSzPts val="2200"/>
            </a:pPr>
            <a:r>
              <a:rPr lang="en-US" sz="1800" dirty="0">
                <a:solidFill>
                  <a:schemeClr val="accent1"/>
                </a:solidFill>
              </a:rPr>
              <a:t>Short run</a:t>
            </a:r>
            <a:r>
              <a:rPr lang="en-US" sz="1800" dirty="0"/>
              <a:t>: govts in </a:t>
            </a:r>
            <a:r>
              <a:rPr lang="en-US" sz="1800" dirty="0">
                <a:solidFill>
                  <a:schemeClr val="accent1"/>
                </a:solidFill>
              </a:rPr>
              <a:t>fragile and very low-capacity settings </a:t>
            </a:r>
            <a:r>
              <a:rPr lang="en-US" sz="1800" dirty="0"/>
              <a:t>are likely to benefit from collaborating with local leaders in tax collection in </a:t>
            </a:r>
            <a:r>
              <a:rPr lang="en-US" sz="1800" dirty="0">
                <a:solidFill>
                  <a:schemeClr val="tx1"/>
                </a:solidFill>
              </a:rPr>
              <a:t>urban and peri-urban settings</a:t>
            </a:r>
          </a:p>
          <a:p>
            <a:pPr marL="457189" indent="-457189">
              <a:spcBef>
                <a:spcPts val="1240"/>
              </a:spcBef>
              <a:buSzPts val="2200"/>
            </a:pPr>
            <a:r>
              <a:rPr lang="en-US" sz="1800" dirty="0">
                <a:solidFill>
                  <a:schemeClr val="accent1"/>
                </a:solidFill>
              </a:rPr>
              <a:t>Longer run</a:t>
            </a:r>
            <a:r>
              <a:rPr lang="en-US" sz="1800" dirty="0"/>
              <a:t>: unlikely that chief collection is a path to building a modern “tax state” </a:t>
            </a:r>
          </a:p>
          <a:p>
            <a:pPr marL="914389" lvl="1" indent="-457189">
              <a:spcBef>
                <a:spcPts val="1240"/>
              </a:spcBef>
              <a:buSzPts val="2200"/>
            </a:pPr>
            <a:r>
              <a:rPr lang="en-US" dirty="0"/>
              <a:t>Third-party information – from expanding formal sector and financial development </a:t>
            </a:r>
            <a:r>
              <a:rPr lang="mr-IN" dirty="0"/>
              <a:t>–</a:t>
            </a:r>
            <a:r>
              <a:rPr lang="en-US" dirty="0"/>
              <a:t> likely overtake chiefs’ informational advantages</a:t>
            </a:r>
          </a:p>
          <a:p>
            <a:pPr marL="914389" lvl="1" indent="-457189">
              <a:spcBef>
                <a:spcPts val="1240"/>
              </a:spcBef>
              <a:buSzPts val="2200"/>
            </a:pPr>
            <a:r>
              <a:rPr lang="en-US" sz="2000" b="1" i="1" dirty="0"/>
              <a:t>Chief collection is a </a:t>
            </a:r>
            <a:r>
              <a:rPr lang="en-US" sz="2000" b="1" i="1" dirty="0">
                <a:solidFill>
                  <a:schemeClr val="tx1"/>
                </a:solidFill>
              </a:rPr>
              <a:t>viable short-run option </a:t>
            </a:r>
            <a:r>
              <a:rPr lang="en-US" sz="2000" b="1" i="1" dirty="0"/>
              <a:t>in low-capacity settings, but should not crowd out investments in enforcement capacity</a:t>
            </a:r>
          </a:p>
        </p:txBody>
      </p:sp>
      <p:sp>
        <p:nvSpPr>
          <p:cNvPr id="228" name="Google Shape;228;p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353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entury Gothic"/>
              <a:buNone/>
            </a:pPr>
            <a:r>
              <a:rPr lang="en-US" dirty="0"/>
              <a:t>Policy lessons &amp; implications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65299" y="5420495"/>
            <a:ext cx="10972800" cy="143750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Tax liability</a:t>
            </a:r>
            <a:r>
              <a:rPr lang="en-US" dirty="0"/>
              <a:t>: written on tax letter and </a:t>
            </a:r>
            <a:r>
              <a:rPr lang="en-US" b="1" dirty="0">
                <a:solidFill>
                  <a:srgbClr val="C74B29"/>
                </a:solidFill>
              </a:rPr>
              <a:t>randomly assigned </a:t>
            </a:r>
            <a:endParaRPr lang="en-US" dirty="0"/>
          </a:p>
          <a:p>
            <a:pPr lvl="1"/>
            <a:r>
              <a:rPr lang="en-US" dirty="0"/>
              <a:t>Status quo v. 17%, 33%, or 50% reduction</a:t>
            </a:r>
          </a:p>
          <a:p>
            <a:pPr lvl="1"/>
            <a:r>
              <a:rPr lang="en-US" dirty="0"/>
              <a:t>About 0.34% of property value (USA: 0.27%-2.44%)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Study 3</a:t>
            </a:r>
            <a:r>
              <a:rPr lang="en-US" dirty="0"/>
              <a:t>: What tax rate maximizes revenue in a low enforcement capacity setting?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A2F0A-74BC-CA49-970C-E8FF12F392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74"/>
          <a:stretch/>
        </p:blipFill>
        <p:spPr>
          <a:xfrm>
            <a:off x="1366344" y="1854054"/>
            <a:ext cx="4437530" cy="2829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E6EEB5-E87B-3F40-9039-A4233D9179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138"/>
          <a:stretch/>
        </p:blipFill>
        <p:spPr>
          <a:xfrm>
            <a:off x="6096000" y="1854054"/>
            <a:ext cx="4437530" cy="28413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4F5B01-D63A-4B45-9D4F-DCE7201AA041}"/>
              </a:ext>
            </a:extLst>
          </p:cNvPr>
          <p:cNvSpPr txBox="1"/>
          <p:nvPr/>
        </p:nvSpPr>
        <p:spPr>
          <a:xfrm>
            <a:off x="2675964" y="4840882"/>
            <a:ext cx="1818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Status Quo Rate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F77E5E-2FDE-824A-B11C-D5873567F80A}"/>
              </a:ext>
            </a:extLst>
          </p:cNvPr>
          <p:cNvSpPr txBox="1"/>
          <p:nvPr/>
        </p:nvSpPr>
        <p:spPr>
          <a:xfrm>
            <a:off x="7557517" y="4840881"/>
            <a:ext cx="1514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50% Reduction</a:t>
            </a:r>
          </a:p>
        </p:txBody>
      </p:sp>
    </p:spTree>
    <p:extLst>
      <p:ext uri="{BB962C8B-B14F-4D97-AF65-F5344CB8AC3E}">
        <p14:creationId xmlns:p14="http://schemas.microsoft.com/office/powerpoint/2010/main" val="2181859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"/>
          <p:cNvSpPr txBox="1">
            <a:spLocks noGrp="1"/>
          </p:cNvSpPr>
          <p:nvPr>
            <p:ph type="title"/>
          </p:nvPr>
        </p:nvSpPr>
        <p:spPr>
          <a:xfrm>
            <a:off x="609600" y="195072"/>
            <a:ext cx="10972800" cy="115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</a:pPr>
            <a:r>
              <a:rPr lang="en-US" dirty="0"/>
              <a:t>Design: Randomized Abatements at the Property Level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A0107-79C5-9C4D-9C27-F1A9795305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69117" y="1492468"/>
            <a:ext cx="4624552" cy="2601311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0D88308F-C78C-2046-BAF2-FA68CF91FC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9651"/>
          <a:stretch/>
        </p:blipFill>
        <p:spPr>
          <a:xfrm>
            <a:off x="7106643" y="4311997"/>
            <a:ext cx="3166069" cy="848582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ACE30A0D-3FA1-BD4D-B2B1-72ADDED0AB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9651"/>
          <a:stretch/>
        </p:blipFill>
        <p:spPr>
          <a:xfrm>
            <a:off x="2062610" y="4311997"/>
            <a:ext cx="3158449" cy="84858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5E8283E-F230-314D-A4A0-8DCA08AAD642}"/>
              </a:ext>
            </a:extLst>
          </p:cNvPr>
          <p:cNvSpPr txBox="1"/>
          <p:nvPr/>
        </p:nvSpPr>
        <p:spPr>
          <a:xfrm>
            <a:off x="344244" y="4808509"/>
            <a:ext cx="14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Control Group: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E82D74-BAFF-F94F-CE16-70A80A1D55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1703" y="1482333"/>
            <a:ext cx="4624553" cy="26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31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"/>
          <p:cNvSpPr txBox="1">
            <a:spLocks noGrp="1"/>
          </p:cNvSpPr>
          <p:nvPr>
            <p:ph type="title"/>
          </p:nvPr>
        </p:nvSpPr>
        <p:spPr>
          <a:xfrm>
            <a:off x="609600" y="195072"/>
            <a:ext cx="10972800" cy="115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dirty="0"/>
              <a:t>Design: Randomized Abatements at the Property Level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A0107-79C5-9C4D-9C27-F1A9795305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69117" y="1492468"/>
            <a:ext cx="4624552" cy="2601311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0D88308F-C78C-2046-BAF2-FA68CF91F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6643" y="4311997"/>
            <a:ext cx="3166069" cy="2103120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ACE30A0D-3FA1-BD4D-B2B1-72ADDED0A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2610" y="4311997"/>
            <a:ext cx="3158449" cy="21031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468B7A-41C8-AB43-B9B3-B4852DFDDCA9}"/>
              </a:ext>
            </a:extLst>
          </p:cNvPr>
          <p:cNvSpPr txBox="1"/>
          <p:nvPr/>
        </p:nvSpPr>
        <p:spPr>
          <a:xfrm>
            <a:off x="344244" y="4808509"/>
            <a:ext cx="14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Control Group: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AD6565-EA33-C94D-9E84-4063977A2CB9}"/>
              </a:ext>
            </a:extLst>
          </p:cNvPr>
          <p:cNvSpPr txBox="1"/>
          <p:nvPr/>
        </p:nvSpPr>
        <p:spPr>
          <a:xfrm>
            <a:off x="344244" y="5627539"/>
            <a:ext cx="1779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Treatment Groups:</a:t>
            </a: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09AC6463-4483-F64F-AA7A-DD89E9487A69}"/>
              </a:ext>
            </a:extLst>
          </p:cNvPr>
          <p:cNvSpPr/>
          <p:nvPr/>
        </p:nvSpPr>
        <p:spPr>
          <a:xfrm>
            <a:off x="2144918" y="5213131"/>
            <a:ext cx="251441" cy="11246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AF296-B901-B5BE-1B0E-04C4EA1A59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1447" y="1482333"/>
            <a:ext cx="4624553" cy="26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71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"/>
          <p:cNvSpPr txBox="1">
            <a:spLocks noGrp="1"/>
          </p:cNvSpPr>
          <p:nvPr>
            <p:ph type="title"/>
          </p:nvPr>
        </p:nvSpPr>
        <p:spPr>
          <a:xfrm>
            <a:off x="609600" y="195072"/>
            <a:ext cx="10972800" cy="115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</a:pPr>
            <a:r>
              <a:rPr lang="en-US" dirty="0"/>
              <a:t>Results: Compliance Increases with Abatements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666866-3B17-5544-A22B-62554DE010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7954" y="1053761"/>
            <a:ext cx="7416093" cy="539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93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"/>
          <p:cNvSpPr txBox="1">
            <a:spLocks noGrp="1"/>
          </p:cNvSpPr>
          <p:nvPr>
            <p:ph type="title"/>
          </p:nvPr>
        </p:nvSpPr>
        <p:spPr>
          <a:xfrm>
            <a:off x="609600" y="195072"/>
            <a:ext cx="10972800" cy="115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</a:pPr>
            <a:r>
              <a:rPr lang="en-US" dirty="0"/>
              <a:t>Results: Compliance Increases with Abatements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6C9649-3AAE-274F-A755-BB9319FAD2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7534" y="1053457"/>
            <a:ext cx="7416933" cy="539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6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"/>
          <p:cNvSpPr txBox="1">
            <a:spLocks noGrp="1"/>
          </p:cNvSpPr>
          <p:nvPr>
            <p:ph type="body" idx="1"/>
          </p:nvPr>
        </p:nvSpPr>
        <p:spPr>
          <a:xfrm>
            <a:off x="609600" y="1772529"/>
            <a:ext cx="6550855" cy="4445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indent="0">
              <a:spcBef>
                <a:spcPts val="0"/>
              </a:spcBef>
              <a:buSzPts val="2200"/>
              <a:buNone/>
            </a:pPr>
            <a:r>
              <a:rPr lang="en-US" sz="2600" dirty="0">
                <a:solidFill>
                  <a:schemeClr val="tx1"/>
                </a:solidFill>
              </a:rPr>
              <a:t>Deep collaboration with provincial tax authorities across 2 tax campaigns:</a:t>
            </a:r>
            <a:br>
              <a:rPr lang="en-US" sz="2600" dirty="0">
                <a:solidFill>
                  <a:schemeClr val="tx1"/>
                </a:solidFill>
              </a:rPr>
            </a:br>
            <a:endParaRPr lang="en-US" sz="2600" dirty="0">
              <a:solidFill>
                <a:schemeClr val="tx1"/>
              </a:solidFill>
            </a:endParaRPr>
          </a:p>
          <a:p>
            <a:pPr indent="-457200">
              <a:spcBef>
                <a:spcPts val="0"/>
              </a:spcBef>
              <a:buSzPts val="2200"/>
            </a:pPr>
            <a:r>
              <a:rPr lang="en-US" sz="2600" dirty="0">
                <a:solidFill>
                  <a:schemeClr val="tx1"/>
                </a:solidFill>
              </a:rPr>
              <a:t>2016 campaign</a:t>
            </a:r>
          </a:p>
          <a:p>
            <a:pPr lvl="1" indent="-457200">
              <a:spcBef>
                <a:spcPts val="0"/>
              </a:spcBef>
              <a:buSzPts val="2200"/>
            </a:pPr>
            <a:r>
              <a:rPr lang="en-US" sz="2200" dirty="0">
                <a:solidFill>
                  <a:schemeClr val="tx1"/>
                </a:solidFill>
              </a:rPr>
              <a:t>Does taxation increase political participation in fragile states?</a:t>
            </a:r>
            <a:br>
              <a:rPr lang="en-US" sz="2200" dirty="0">
                <a:solidFill>
                  <a:schemeClr val="tx1"/>
                </a:solidFill>
              </a:rPr>
            </a:br>
            <a:endParaRPr lang="en-US" sz="2200" dirty="0">
              <a:solidFill>
                <a:schemeClr val="tx1"/>
              </a:solidFill>
            </a:endParaRPr>
          </a:p>
          <a:p>
            <a:pPr indent="-457200">
              <a:spcBef>
                <a:spcPts val="0"/>
              </a:spcBef>
              <a:buSzPts val="2200"/>
            </a:pPr>
            <a:r>
              <a:rPr lang="en-US" sz="2600" dirty="0">
                <a:solidFill>
                  <a:schemeClr val="tx1"/>
                </a:solidFill>
              </a:rPr>
              <a:t>2018 campaign</a:t>
            </a:r>
          </a:p>
          <a:p>
            <a:pPr lvl="1" indent="-457200">
              <a:spcBef>
                <a:spcPts val="0"/>
              </a:spcBef>
              <a:buSzPts val="2200"/>
            </a:pPr>
            <a:r>
              <a:rPr lang="en-US" sz="2200" dirty="0">
                <a:solidFill>
                  <a:schemeClr val="tx1"/>
                </a:solidFill>
              </a:rPr>
              <a:t>Can low-capacity governments increase tax revenue by delegating collection to local leaders?</a:t>
            </a:r>
          </a:p>
          <a:p>
            <a:pPr lvl="1" indent="-457200">
              <a:spcBef>
                <a:spcPts val="0"/>
              </a:spcBef>
              <a:buSzPts val="2200"/>
            </a:pPr>
            <a:r>
              <a:rPr lang="en-US" sz="2200" dirty="0">
                <a:solidFill>
                  <a:schemeClr val="tx1"/>
                </a:solidFill>
              </a:rPr>
              <a:t>How should fragile states set tax rates and enforcement?</a:t>
            </a:r>
          </a:p>
        </p:txBody>
      </p:sp>
      <p:sp>
        <p:nvSpPr>
          <p:cNvPr id="180" name="Google Shape;180;p3"/>
          <p:cNvSpPr txBox="1">
            <a:spLocks noGrp="1"/>
          </p:cNvSpPr>
          <p:nvPr>
            <p:ph type="title"/>
          </p:nvPr>
        </p:nvSpPr>
        <p:spPr>
          <a:xfrm>
            <a:off x="609600" y="195072"/>
            <a:ext cx="11277600" cy="115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dirty="0"/>
              <a:t>Overview: Three studies with the Provincial Government of </a:t>
            </a:r>
            <a:r>
              <a:rPr lang="en-US" dirty="0" err="1"/>
              <a:t>Kasaï</a:t>
            </a:r>
            <a:r>
              <a:rPr lang="en-US" dirty="0"/>
              <a:t> Central, DRC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678BA3-F05D-4745-AB95-13F8252DD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672" y="2258790"/>
            <a:ext cx="4758786" cy="317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04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"/>
          <p:cNvSpPr txBox="1">
            <a:spLocks noGrp="1"/>
          </p:cNvSpPr>
          <p:nvPr>
            <p:ph type="title"/>
          </p:nvPr>
        </p:nvSpPr>
        <p:spPr>
          <a:xfrm>
            <a:off x="609600" y="195072"/>
            <a:ext cx="10972800" cy="115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</a:pPr>
            <a:r>
              <a:rPr lang="en-US" dirty="0"/>
              <a:t>Results: Revenue Increases with Abatements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A699C7-7CDC-C545-8BB0-93ECC1AC4A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7535" y="1053457"/>
            <a:ext cx="7416931" cy="539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02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"/>
          <p:cNvSpPr txBox="1">
            <a:spLocks noGrp="1"/>
          </p:cNvSpPr>
          <p:nvPr>
            <p:ph type="title"/>
          </p:nvPr>
        </p:nvSpPr>
        <p:spPr>
          <a:xfrm>
            <a:off x="609600" y="195072"/>
            <a:ext cx="10972800" cy="115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</a:pPr>
            <a:r>
              <a:rPr lang="en-US" dirty="0"/>
              <a:t>Results: Revenue Increases with Abatements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A699C7-7CDC-C545-8BB0-93ECC1AC4A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7535" y="1129657"/>
            <a:ext cx="6854940" cy="49827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EE9160-CBE3-443B-B671-F834F4A933FC}"/>
              </a:ext>
            </a:extLst>
          </p:cNvPr>
          <p:cNvSpPr txBox="1"/>
          <p:nvPr/>
        </p:nvSpPr>
        <p:spPr>
          <a:xfrm>
            <a:off x="478303" y="6188618"/>
            <a:ext cx="11713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Reducing the tax rate by 34% would maximize tax revenue under enforcement conditions at the time</a:t>
            </a:r>
          </a:p>
        </p:txBody>
      </p:sp>
    </p:spTree>
    <p:extLst>
      <p:ext uri="{BB962C8B-B14F-4D97-AF65-F5344CB8AC3E}">
        <p14:creationId xmlns:p14="http://schemas.microsoft.com/office/powerpoint/2010/main" val="2467974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79;p3">
            <a:extLst>
              <a:ext uri="{FF2B5EF4-FFF2-40B4-BE49-F238E27FC236}">
                <a16:creationId xmlns:a16="http://schemas.microsoft.com/office/drawing/2014/main" id="{028AE52F-7919-614F-9229-CEBE6F9F80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20562" y="1060489"/>
            <a:ext cx="11109435" cy="84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SzPts val="2200"/>
              <a:buNone/>
            </a:pPr>
            <a:endParaRPr lang="en-US" sz="1600" dirty="0"/>
          </a:p>
          <a:p>
            <a:pPr marL="285750" indent="-285750">
              <a:spcBef>
                <a:spcPts val="0"/>
              </a:spcBef>
              <a:buSzPts val="2200"/>
            </a:pPr>
            <a:r>
              <a:rPr lang="en-US" sz="1600" dirty="0">
                <a:latin typeface="Century Gothic" panose="020B0502020202020204" pitchFamily="34" charset="0"/>
              </a:rPr>
              <a:t>When enforcement is low tax rates are </a:t>
            </a:r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above</a:t>
            </a:r>
            <a:r>
              <a:rPr lang="en-US" sz="1600" dirty="0">
                <a:latin typeface="Century Gothic" panose="020B0502020202020204" pitchFamily="34" charset="0"/>
              </a:rPr>
              <a:t>           Can </a:t>
            </a:r>
            <a:r>
              <a:rPr lang="en-US" sz="1600" b="1" dirty="0">
                <a:latin typeface="Century Gothic" panose="020B0502020202020204" pitchFamily="34" charset="0"/>
              </a:rPr>
              <a:t>investment in enforcement capacity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raise 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1" name="Google Shape;179;p3">
            <a:extLst>
              <a:ext uri="{FF2B5EF4-FFF2-40B4-BE49-F238E27FC236}">
                <a16:creationId xmlns:a16="http://schemas.microsoft.com/office/drawing/2014/main" id="{467A330B-218F-B141-A477-D82FA7BB9E8D}"/>
              </a:ext>
            </a:extLst>
          </p:cNvPr>
          <p:cNvSpPr txBox="1">
            <a:spLocks/>
          </p:cNvSpPr>
          <p:nvPr/>
        </p:nvSpPr>
        <p:spPr>
          <a:xfrm>
            <a:off x="320562" y="4700403"/>
            <a:ext cx="11109435" cy="1734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>
              <a:spcBef>
                <a:spcPts val="0"/>
              </a:spcBef>
              <a:buSzPts val="2200"/>
              <a:buFont typeface="Arial"/>
              <a:buNone/>
            </a:pPr>
            <a:endParaRPr lang="en-US" sz="1600" dirty="0"/>
          </a:p>
          <a:p>
            <a:pPr marL="285750" indent="-285750">
              <a:spcBef>
                <a:spcPts val="0"/>
              </a:spcBef>
              <a:buSzPts val="2200"/>
            </a:pPr>
            <a:r>
              <a:rPr lang="en-US" sz="1600" dirty="0">
                <a:latin typeface="Century Gothic" panose="020B0502020202020204" pitchFamily="34" charset="0"/>
              </a:rPr>
              <a:t>Randomly assigned messages on tax letters:</a:t>
            </a:r>
          </a:p>
          <a:p>
            <a:pPr marL="285750" indent="-285750">
              <a:spcBef>
                <a:spcPts val="0"/>
              </a:spcBef>
              <a:buSzPts val="2200"/>
            </a:pPr>
            <a:endParaRPr lang="en-US" sz="1600" dirty="0">
              <a:latin typeface="Century Gothic" panose="020B0502020202020204" pitchFamily="34" charset="0"/>
            </a:endParaRPr>
          </a:p>
          <a:p>
            <a:pPr marL="742950" lvl="1" indent="-285750">
              <a:spcBef>
                <a:spcPts val="0"/>
              </a:spcBef>
              <a:buSzPts val="2200"/>
            </a:pPr>
            <a:r>
              <a:rPr lang="en-US" sz="1400" u="sng" dirty="0">
                <a:latin typeface="Century Gothic" panose="020B0502020202020204" pitchFamily="34" charset="0"/>
              </a:rPr>
              <a:t>Control Message</a:t>
            </a:r>
            <a:r>
              <a:rPr lang="en-US" sz="1400" dirty="0">
                <a:latin typeface="Century Gothic" panose="020B0502020202020204" pitchFamily="34" charset="0"/>
              </a:rPr>
              <a:t>: “Paying the property tax is important”</a:t>
            </a:r>
          </a:p>
          <a:p>
            <a:pPr marL="742950" lvl="1" indent="-285750">
              <a:spcBef>
                <a:spcPts val="0"/>
              </a:spcBef>
              <a:buSzPts val="2200"/>
            </a:pPr>
            <a:endParaRPr lang="en-US" sz="1400" dirty="0">
              <a:latin typeface="Century Gothic" panose="020B0502020202020204" pitchFamily="34" charset="0"/>
            </a:endParaRPr>
          </a:p>
          <a:p>
            <a:pPr marL="742950" lvl="1" indent="-285750">
              <a:spcBef>
                <a:spcPts val="0"/>
              </a:spcBef>
              <a:buSzPts val="2200"/>
            </a:pPr>
            <a:r>
              <a:rPr lang="en-US" sz="1400" u="sng" dirty="0">
                <a:latin typeface="Century Gothic" panose="020B0502020202020204" pitchFamily="34" charset="0"/>
              </a:rPr>
              <a:t>Enforcement Message: </a:t>
            </a:r>
            <a:r>
              <a:rPr lang="en-US" sz="1400" dirty="0">
                <a:latin typeface="Century Gothic" panose="020B0502020202020204" pitchFamily="34" charset="0"/>
              </a:rPr>
              <a:t>“If you refuse to pay the property tax, you could be summoned to the tax ministry for investigation and audit” </a:t>
            </a:r>
          </a:p>
          <a:p>
            <a:pPr marL="285750" indent="-285750">
              <a:spcBef>
                <a:spcPts val="0"/>
              </a:spcBef>
              <a:buSzPts val="2200"/>
            </a:pPr>
            <a:endParaRPr lang="en-US" sz="1600" dirty="0"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3BE72A-1FD6-914C-987E-0BF50FE982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377"/>
          <a:stretch/>
        </p:blipFill>
        <p:spPr>
          <a:xfrm>
            <a:off x="6987043" y="1942272"/>
            <a:ext cx="3500306" cy="23970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FA71E1-EBBA-0944-9D7E-472DF4DA4E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780"/>
          <a:stretch/>
        </p:blipFill>
        <p:spPr>
          <a:xfrm>
            <a:off x="1831716" y="1954022"/>
            <a:ext cx="3727525" cy="23970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011227-74B2-D947-B691-0632308179CA}"/>
              </a:ext>
            </a:extLst>
          </p:cNvPr>
          <p:cNvSpPr txBox="1"/>
          <p:nvPr/>
        </p:nvSpPr>
        <p:spPr>
          <a:xfrm>
            <a:off x="2928035" y="4351062"/>
            <a:ext cx="1534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Control Message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46B1A1-6C97-E746-B6BE-F203A2D4F902}"/>
              </a:ext>
            </a:extLst>
          </p:cNvPr>
          <p:cNvSpPr txBox="1"/>
          <p:nvPr/>
        </p:nvSpPr>
        <p:spPr>
          <a:xfrm>
            <a:off x="7721786" y="4351061"/>
            <a:ext cx="203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Enforcement Message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9B1077A-65A1-BA4F-AE59-437FA1A4611C}"/>
              </a:ext>
            </a:extLst>
          </p:cNvPr>
          <p:cNvCxnSpPr>
            <a:cxnSpLocks/>
          </p:cNvCxnSpPr>
          <p:nvPr/>
        </p:nvCxnSpPr>
        <p:spPr>
          <a:xfrm>
            <a:off x="5283894" y="1484691"/>
            <a:ext cx="36150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Google Shape;180;p3">
            <a:extLst>
              <a:ext uri="{FF2B5EF4-FFF2-40B4-BE49-F238E27FC236}">
                <a16:creationId xmlns:a16="http://schemas.microsoft.com/office/drawing/2014/main" id="{41D60A2B-616C-E14F-9DFB-A0A3AB0539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195072"/>
            <a:ext cx="10972800" cy="115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</a:pPr>
            <a:r>
              <a:rPr lang="en-US" dirty="0"/>
              <a:t>How Does the Rev. Max. Rate Vary with Enforcement?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4963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0;p3">
            <a:extLst>
              <a:ext uri="{FF2B5EF4-FFF2-40B4-BE49-F238E27FC236}">
                <a16:creationId xmlns:a16="http://schemas.microsoft.com/office/drawing/2014/main" id="{3628B047-E8C2-1541-A4EE-9B4693D233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195072"/>
            <a:ext cx="10972800" cy="115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</a:pPr>
            <a:r>
              <a:rPr lang="en-US" sz="3000" dirty="0"/>
              <a:t>Results: Rev.-Maximizing Rate Increases with Enforcement</a:t>
            </a:r>
            <a:endParaRPr sz="3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06AEA2-6CC0-2846-B9C7-D55BD07E6720}"/>
              </a:ext>
            </a:extLst>
          </p:cNvPr>
          <p:cNvSpPr/>
          <p:nvPr/>
        </p:nvSpPr>
        <p:spPr>
          <a:xfrm>
            <a:off x="609599" y="1353312"/>
            <a:ext cx="517222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SzPts val="2200"/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Increasing enforcement raised the revenue-maximizing tax rate</a:t>
            </a:r>
          </a:p>
          <a:p>
            <a:pPr lvl="6">
              <a:lnSpc>
                <a:spcPct val="150000"/>
              </a:lnSpc>
              <a:buSzPts val="2200"/>
            </a:pPr>
            <a:endParaRPr lang="en-US" sz="1800" dirty="0">
              <a:latin typeface="Century Gothic" panose="020B0502020202020204" pitchFamily="34" charset="0"/>
            </a:endParaRPr>
          </a:p>
          <a:p>
            <a:pPr marL="285750" lvl="6" indent="-285750">
              <a:lnSpc>
                <a:spcPct val="150000"/>
              </a:lnSpc>
              <a:buSzPts val="2200"/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Individuals receiving the enforcement message respond less to changes in tax liability </a:t>
            </a:r>
            <a:r>
              <a:rPr lang="en-US" sz="1800" dirty="0"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en-US" sz="1800" dirty="0">
                <a:latin typeface="Century Gothic" panose="020B0502020202020204" pitchFamily="34" charset="0"/>
              </a:rPr>
              <a:t> compliance remains higher even as tax rate increases</a:t>
            </a:r>
          </a:p>
          <a:p>
            <a:pPr marL="285750" lvl="6" indent="-285750">
              <a:lnSpc>
                <a:spcPct val="150000"/>
              </a:lnSpc>
              <a:buSzPts val="2200"/>
              <a:buFont typeface="Arial" panose="020B0604020202020204" pitchFamily="34" charset="0"/>
              <a:buChar char="•"/>
            </a:pPr>
            <a:endParaRPr lang="en-US" sz="1800" dirty="0">
              <a:latin typeface="Century Gothic" panose="020B0502020202020204" pitchFamily="34" charset="0"/>
            </a:endParaRPr>
          </a:p>
          <a:p>
            <a:pPr marL="285750" lvl="6" indent="-285750">
              <a:lnSpc>
                <a:spcPct val="150000"/>
              </a:lnSpc>
              <a:buSzPts val="2200"/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anose="020B0502020202020204" pitchFamily="34" charset="0"/>
              </a:rPr>
              <a:t>Similar result using tax collector variation</a:t>
            </a:r>
            <a:br>
              <a:rPr lang="en-US" sz="1800" dirty="0">
                <a:latin typeface="Century Gothic" panose="020B0502020202020204" pitchFamily="34" charset="0"/>
              </a:rPr>
            </a:br>
            <a:endParaRPr lang="en-US" sz="1800" dirty="0">
              <a:latin typeface="Century Gothic" panose="020B0502020202020204" pitchFamily="34" charset="0"/>
            </a:endParaRPr>
          </a:p>
          <a:p>
            <a:pPr marL="342900" lvl="0" indent="-342900">
              <a:buSzPts val="2200"/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/>
                <a:sym typeface="Century Gothic"/>
              </a:rPr>
              <a:t>Tax rates and enforcement are </a:t>
            </a:r>
            <a:r>
              <a:rPr lang="en-US" sz="1800" dirty="0">
                <a:solidFill>
                  <a:schemeClr val="accent1"/>
                </a:solidFill>
                <a:latin typeface="Century Gothic"/>
                <a:sym typeface="Century Gothic"/>
              </a:rPr>
              <a:t>complementary </a:t>
            </a:r>
            <a:r>
              <a:rPr lang="en-US" sz="1800" dirty="0">
                <a:latin typeface="Century Gothic"/>
                <a:sym typeface="Century Gothic"/>
              </a:rPr>
              <a:t>policy levers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	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235711-2DF4-4BE7-8AEB-FDA83A15B0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27077" y="1856935"/>
            <a:ext cx="6400604" cy="430250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D6A8F28-D6D5-49B2-8F04-9CB5D1DE0C18}"/>
              </a:ext>
            </a:extLst>
          </p:cNvPr>
          <p:cNvCxnSpPr>
            <a:cxnSpLocks/>
          </p:cNvCxnSpPr>
          <p:nvPr/>
        </p:nvCxnSpPr>
        <p:spPr>
          <a:xfrm flipV="1">
            <a:off x="9355015" y="3576219"/>
            <a:ext cx="2053883" cy="1066119"/>
          </a:xfrm>
          <a:prstGeom prst="straightConnector1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28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"/>
          <p:cNvSpPr txBox="1">
            <a:spLocks noGrp="1"/>
          </p:cNvSpPr>
          <p:nvPr>
            <p:ph type="title"/>
          </p:nvPr>
        </p:nvSpPr>
        <p:spPr>
          <a:xfrm>
            <a:off x="609600" y="195072"/>
            <a:ext cx="10972800" cy="115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</a:pPr>
            <a:r>
              <a:rPr lang="en-US" dirty="0"/>
              <a:t>Policy Lesson: Independently Adjusting Rates and Enforcement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6473CB-F821-B44B-AB7F-662ECC9E0D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28383" y="1334450"/>
            <a:ext cx="9189935" cy="516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94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"/>
          <p:cNvSpPr txBox="1">
            <a:spLocks noGrp="1"/>
          </p:cNvSpPr>
          <p:nvPr>
            <p:ph type="title"/>
          </p:nvPr>
        </p:nvSpPr>
        <p:spPr>
          <a:xfrm>
            <a:off x="609600" y="195072"/>
            <a:ext cx="10972800" cy="115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</a:pPr>
            <a:r>
              <a:rPr lang="en-US" dirty="0"/>
              <a:t>Policy Lesson: Jointly Adjusting Rates and Enforcement</a:t>
            </a:r>
            <a:endParaRPr dirty="0"/>
          </a:p>
        </p:txBody>
      </p:sp>
      <p:pic>
        <p:nvPicPr>
          <p:cNvPr id="5" name="Picture 4" descr="Chart, diagram&#10;&#10;Description automatically generated">
            <a:extLst>
              <a:ext uri="{FF2B5EF4-FFF2-40B4-BE49-F238E27FC236}">
                <a16:creationId xmlns:a16="http://schemas.microsoft.com/office/drawing/2014/main" id="{AB6473CB-F821-B44B-AB7F-662ECC9E0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383" y="1099752"/>
            <a:ext cx="9535235" cy="536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504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Google Shape;179;p3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09599" y="1834958"/>
                <a:ext cx="11109435" cy="41299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rmAutofit fontScale="77500" lnSpcReduction="20000"/>
              </a:bodyPr>
              <a:lstStyle/>
              <a:p>
                <a:pPr marL="514350" indent="-514350">
                  <a:spcBef>
                    <a:spcPts val="0"/>
                  </a:spcBef>
                  <a:buSzPts val="2200"/>
                  <a:buFont typeface="+mj-lt"/>
                  <a:buAutoNum type="arabicPeriod"/>
                </a:pPr>
                <a:endParaRPr lang="en-US" sz="2600" dirty="0"/>
              </a:p>
              <a:p>
                <a:pPr marL="514350" indent="-514350">
                  <a:spcBef>
                    <a:spcPts val="0"/>
                  </a:spcBef>
                  <a:buSzPts val="2200"/>
                  <a:buFont typeface="+mj-lt"/>
                  <a:buAutoNum type="arabicPeriod"/>
                </a:pPr>
                <a:endParaRPr lang="en-US" sz="2600" dirty="0"/>
              </a:p>
              <a:p>
                <a:pPr indent="-457200">
                  <a:spcBef>
                    <a:spcPts val="0"/>
                  </a:spcBef>
                  <a:buSzPts val="2200"/>
                </a:pPr>
                <a:r>
                  <a:rPr lang="en-US" sz="3100" dirty="0"/>
                  <a:t>Low state capacity imposes a </a:t>
                </a:r>
                <a:r>
                  <a:rPr lang="en-US" sz="3100" dirty="0">
                    <a:solidFill>
                      <a:schemeClr val="accent1"/>
                    </a:solidFill>
                  </a:rPr>
                  <a:t>ceiling</a:t>
                </a:r>
                <a:r>
                  <a:rPr lang="en-US" sz="3100" dirty="0"/>
                  <a:t> on tax rates</a:t>
                </a:r>
              </a:p>
              <a:p>
                <a:pPr indent="-457200">
                  <a:spcBef>
                    <a:spcPts val="0"/>
                  </a:spcBef>
                  <a:buSzPts val="2200"/>
                </a:pPr>
                <a:endParaRPr lang="en-US" sz="2600" dirty="0"/>
              </a:p>
              <a:p>
                <a:pPr marL="457200" lvl="1" indent="0">
                  <a:spcBef>
                    <a:spcPts val="0"/>
                  </a:spcBef>
                  <a:buSzPts val="2200"/>
                  <a:buNone/>
                </a:pPr>
                <a:r>
                  <a:rPr lang="en-US" sz="2400" dirty="0">
                    <a:solidFill>
                      <a:schemeClr val="tx1"/>
                    </a:solidFill>
                  </a:rPr>
                  <a:t>	 Increasing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2400" dirty="0">
                    <a:solidFill>
                      <a:schemeClr val="tx1"/>
                    </a:solidFill>
                  </a:rPr>
                  <a:t>tax rates can 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lower</a:t>
                </a:r>
                <a:r>
                  <a:rPr lang="en-US" sz="2400" dirty="0">
                    <a:solidFill>
                      <a:schemeClr val="tx1"/>
                    </a:solidFill>
                  </a:rPr>
                  <a:t> tax revenue: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𝑅𝑀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indent="-457200">
                  <a:spcBef>
                    <a:spcPts val="0"/>
                  </a:spcBef>
                  <a:buSzPts val="2200"/>
                </a:pPr>
                <a:endParaRPr lang="en-US" sz="2600" dirty="0"/>
              </a:p>
              <a:p>
                <a:pPr indent="-457200">
                  <a:spcBef>
                    <a:spcPts val="0"/>
                  </a:spcBef>
                  <a:buSzPts val="2200"/>
                </a:pPr>
                <a:endParaRPr lang="en-US" sz="2600" dirty="0"/>
              </a:p>
              <a:p>
                <a:pPr indent="-457200">
                  <a:spcBef>
                    <a:spcPts val="0"/>
                  </a:spcBef>
                  <a:buSzPts val="2200"/>
                </a:pPr>
                <a:endParaRPr lang="en-US" sz="2600" dirty="0"/>
              </a:p>
              <a:p>
                <a:pPr indent="-457200">
                  <a:spcBef>
                    <a:spcPts val="0"/>
                  </a:spcBef>
                  <a:buSzPts val="2200"/>
                </a:pPr>
                <a:r>
                  <a:rPr lang="en-US" sz="3100" dirty="0">
                    <a:solidFill>
                      <a:schemeClr val="tx1"/>
                    </a:solidFill>
                  </a:rPr>
                  <a:t>Tax rates and enforcement are </a:t>
                </a:r>
                <a:r>
                  <a:rPr lang="en-US" sz="3100" dirty="0">
                    <a:solidFill>
                      <a:schemeClr val="accent1"/>
                    </a:solidFill>
                  </a:rPr>
                  <a:t>complementary</a:t>
                </a:r>
                <a:r>
                  <a:rPr lang="en-US" sz="3100" dirty="0">
                    <a:solidFill>
                      <a:schemeClr val="tx1"/>
                    </a:solidFill>
                  </a:rPr>
                  <a:t> policy levers</a:t>
                </a:r>
              </a:p>
              <a:p>
                <a:pPr indent="-457200">
                  <a:spcBef>
                    <a:spcPts val="0"/>
                  </a:spcBef>
                  <a:buSzPts val="2200"/>
                </a:pPr>
                <a:endParaRPr lang="en-US" sz="2800" dirty="0">
                  <a:solidFill>
                    <a:schemeClr val="tx1"/>
                  </a:solidFill>
                </a:endParaRPr>
              </a:p>
              <a:p>
                <a:pPr marL="457200" lvl="1" indent="0">
                  <a:spcBef>
                    <a:spcPts val="0"/>
                  </a:spcBef>
                  <a:buSzPts val="2200"/>
                  <a:buNone/>
                </a:pPr>
                <a:r>
                  <a:rPr lang="en-US" sz="2400" dirty="0">
                    <a:solidFill>
                      <a:schemeClr val="tx1"/>
                    </a:solidFill>
                  </a:rPr>
                  <a:t>	 Investments in enforcement capacity can 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increase</a:t>
                </a:r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𝑅𝑀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indent="-457200">
                  <a:spcBef>
                    <a:spcPts val="0"/>
                  </a:spcBef>
                  <a:buSzPts val="2200"/>
                </a:pPr>
                <a:endParaRPr lang="en-US" sz="2600" dirty="0"/>
              </a:p>
              <a:p>
                <a:pPr marL="0" indent="0">
                  <a:spcBef>
                    <a:spcPts val="0"/>
                  </a:spcBef>
                  <a:buSzPts val="2200"/>
                  <a:buNone/>
                </a:pPr>
                <a:endParaRPr lang="en-US" sz="2600" dirty="0"/>
              </a:p>
              <a:p>
                <a:pPr lvl="1" indent="-457200">
                  <a:spcBef>
                    <a:spcPts val="0"/>
                  </a:spcBef>
                  <a:buSzPts val="2200"/>
                  <a:buFont typeface="+mj-lt"/>
                  <a:buAutoNum type="arabicPeriod"/>
                </a:pPr>
                <a:endParaRPr lang="en-US" sz="2200" dirty="0">
                  <a:solidFill>
                    <a:schemeClr val="tx1"/>
                  </a:solidFill>
                </a:endParaRPr>
              </a:p>
              <a:p>
                <a:pPr marL="971550" lvl="1" indent="-514350">
                  <a:spcBef>
                    <a:spcPts val="0"/>
                  </a:spcBef>
                  <a:buSzPts val="2200"/>
                  <a:buFont typeface="+mj-lt"/>
                  <a:buAutoNum type="arabicPeriod"/>
                </a:pPr>
                <a:endParaRPr lang="en-US" sz="2200" dirty="0">
                  <a:solidFill>
                    <a:schemeClr val="tx1"/>
                  </a:solidFill>
                </a:endParaRPr>
              </a:p>
              <a:p>
                <a:pPr marL="457200" lvl="1" indent="0">
                  <a:spcBef>
                    <a:spcPts val="0"/>
                  </a:spcBef>
                  <a:buSzPts val="2200"/>
                  <a:buNone/>
                </a:pPr>
                <a:r>
                  <a:rPr lang="en-US" sz="2200" dirty="0">
                    <a:solidFill>
                      <a:schemeClr val="tx1"/>
                    </a:solidFill>
                  </a:rPr>
                  <a:t>	</a:t>
                </a:r>
                <a:endParaRPr lang="en-US" sz="2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79" name="Google Shape;179;p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09599" y="1834958"/>
                <a:ext cx="11109435" cy="4129965"/>
              </a:xfrm>
              <a:prstGeom prst="rect">
                <a:avLst/>
              </a:prstGeom>
              <a:blipFill>
                <a:blip r:embed="rId3"/>
                <a:stretch>
                  <a:fillRect l="-6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0" name="Google Shape;180;p3"/>
          <p:cNvSpPr txBox="1">
            <a:spLocks noGrp="1"/>
          </p:cNvSpPr>
          <p:nvPr>
            <p:ph type="title"/>
          </p:nvPr>
        </p:nvSpPr>
        <p:spPr>
          <a:xfrm>
            <a:off x="609600" y="195072"/>
            <a:ext cx="10972800" cy="115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</a:pPr>
            <a:r>
              <a:rPr lang="en-US" dirty="0"/>
              <a:t>Policy implications</a:t>
            </a:r>
            <a:endParaRPr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AFFBEB-CA7F-8A49-9EC4-81C9E3230ACB}"/>
              </a:ext>
            </a:extLst>
          </p:cNvPr>
          <p:cNvCxnSpPr>
            <a:cxnSpLocks/>
          </p:cNvCxnSpPr>
          <p:nvPr/>
        </p:nvCxnSpPr>
        <p:spPr>
          <a:xfrm>
            <a:off x="1186249" y="4551405"/>
            <a:ext cx="37070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E87C2EC-41C9-D547-81B2-0AFB9A572D9D}"/>
              </a:ext>
            </a:extLst>
          </p:cNvPr>
          <p:cNvCxnSpPr>
            <a:cxnSpLocks/>
          </p:cNvCxnSpPr>
          <p:nvPr/>
        </p:nvCxnSpPr>
        <p:spPr>
          <a:xfrm>
            <a:off x="1186249" y="3002691"/>
            <a:ext cx="37070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81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09600" y="1472183"/>
            <a:ext cx="10972800" cy="5114451"/>
          </a:xfrm>
        </p:spPr>
        <p:txBody>
          <a:bodyPr>
            <a:normAutofit lnSpcReduction="10000"/>
          </a:bodyPr>
          <a:lstStyle/>
          <a:p>
            <a:pPr marL="571500" indent="-457200">
              <a:buFont typeface="+mj-lt"/>
              <a:buAutoNum type="arabicPeriod"/>
            </a:pPr>
            <a:r>
              <a:rPr lang="en-US" dirty="0"/>
              <a:t>Efforts to extend the tax net </a:t>
            </a:r>
            <a:r>
              <a:rPr lang="en-US" b="1" dirty="0"/>
              <a:t>boost engagement with the formal state </a:t>
            </a:r>
            <a:r>
              <a:rPr lang="en-US" dirty="0"/>
              <a:t>and may thus strengthen the social contract</a:t>
            </a:r>
          </a:p>
          <a:p>
            <a:pPr marL="571500" indent="-457200">
              <a:buFont typeface="+mj-lt"/>
              <a:buAutoNum type="arabicPeriod"/>
            </a:pPr>
            <a:endParaRPr lang="en-US" dirty="0"/>
          </a:p>
          <a:p>
            <a:pPr marL="571500" indent="-457200">
              <a:buFont typeface="+mj-lt"/>
              <a:buAutoNum type="arabicPeriod"/>
            </a:pPr>
            <a:r>
              <a:rPr lang="en-US" dirty="0"/>
              <a:t>Collaborations with </a:t>
            </a:r>
            <a:r>
              <a:rPr lang="en-US" b="1" dirty="0"/>
              <a:t>local leaders can raise tax compliance </a:t>
            </a:r>
            <a:r>
              <a:rPr lang="en-US" dirty="0"/>
              <a:t>thanks to their local</a:t>
            </a:r>
            <a:r>
              <a:rPr lang="en-US" b="1" dirty="0"/>
              <a:t> </a:t>
            </a:r>
            <a:r>
              <a:rPr lang="en-US" dirty="0"/>
              <a:t>information</a:t>
            </a:r>
            <a:r>
              <a:rPr lang="en-US" b="1" dirty="0"/>
              <a:t> </a:t>
            </a:r>
            <a:r>
              <a:rPr lang="en-US" dirty="0"/>
              <a:t>without causing excessive bribe taking or backlash against the formal state</a:t>
            </a:r>
          </a:p>
          <a:p>
            <a:pPr marL="571500" indent="-457200">
              <a:buFont typeface="+mj-lt"/>
              <a:buAutoNum type="arabicPeriod"/>
            </a:pPr>
            <a:endParaRPr lang="en-US" dirty="0"/>
          </a:p>
          <a:p>
            <a:pPr marL="571500" indent="-457200">
              <a:buFont typeface="+mj-lt"/>
              <a:buAutoNum type="arabicPeriod"/>
            </a:pPr>
            <a:r>
              <a:rPr lang="en-US" dirty="0"/>
              <a:t>Investments in the tax enforcement capacity of the state can increase the tax rate that maximizes tax revenue: </a:t>
            </a:r>
            <a:r>
              <a:rPr lang="en-US" b="1" dirty="0"/>
              <a:t>tax rates and tax enforcement are complementary levers</a:t>
            </a:r>
          </a:p>
          <a:p>
            <a:endParaRPr lang="en-US" dirty="0"/>
          </a:p>
          <a:p>
            <a:r>
              <a:rPr lang="en-US" dirty="0"/>
              <a:t>Large scope for </a:t>
            </a:r>
            <a:r>
              <a:rPr lang="en-US" b="1" dirty="0"/>
              <a:t>collaboration between researchers and tax authorities </a:t>
            </a:r>
            <a:r>
              <a:rPr lang="en-US" dirty="0"/>
              <a:t>in developing countries to learn how to raise revenue and strengthen the social compact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Taking stock: building fiscal capacity in weak states</a:t>
            </a:r>
          </a:p>
        </p:txBody>
      </p:sp>
    </p:spTree>
    <p:extLst>
      <p:ext uri="{BB962C8B-B14F-4D97-AF65-F5344CB8AC3E}">
        <p14:creationId xmlns:p14="http://schemas.microsoft.com/office/powerpoint/2010/main" val="3485069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"/>
          <p:cNvSpPr txBox="1">
            <a:spLocks noGrp="1"/>
          </p:cNvSpPr>
          <p:nvPr>
            <p:ph type="title"/>
          </p:nvPr>
        </p:nvSpPr>
        <p:spPr>
          <a:xfrm>
            <a:off x="609600" y="195072"/>
            <a:ext cx="11109434" cy="115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</a:pPr>
            <a:r>
              <a:rPr lang="en-US" dirty="0"/>
              <a:t>Context: A Weak State with Near-Zero Tax Compliance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79;p3">
                <a:extLst>
                  <a:ext uri="{FF2B5EF4-FFF2-40B4-BE49-F238E27FC236}">
                    <a16:creationId xmlns:a16="http://schemas.microsoft.com/office/drawing/2014/main" id="{46EC1CAC-635D-5F4D-995B-474B105ADFBA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09599" y="3954163"/>
                <a:ext cx="11109435" cy="2492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indent="0">
                  <a:spcBef>
                    <a:spcPts val="0"/>
                  </a:spcBef>
                  <a:buSzPts val="2200"/>
                  <a:buNone/>
                </a:pPr>
                <a:endParaRPr lang="en-US" sz="1600" dirty="0"/>
              </a:p>
              <a:p>
                <a:pPr marL="285750" indent="-285750">
                  <a:spcBef>
                    <a:spcPts val="0"/>
                  </a:spcBef>
                  <a:buSzPts val="2200"/>
                </a:pPr>
                <a:r>
                  <a:rPr lang="en-US" sz="1600" dirty="0">
                    <a:latin typeface="Century Gothic" panose="020B0502020202020204" pitchFamily="34" charset="0"/>
                  </a:rPr>
                  <a:t>Provincial tax revenue are extremely low: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600" dirty="0">
                    <a:latin typeface="Century Gothic" panose="020B0502020202020204" pitchFamily="34" charset="0"/>
                  </a:rPr>
                  <a:t> $0.3 per person per year</a:t>
                </a:r>
              </a:p>
              <a:p>
                <a:pPr marL="285750" indent="-285750">
                  <a:spcBef>
                    <a:spcPts val="0"/>
                  </a:spcBef>
                  <a:buSzPts val="2200"/>
                </a:pPr>
                <a:endParaRPr lang="en-US" sz="1600" dirty="0">
                  <a:latin typeface="Century Gothic" panose="020B0502020202020204" pitchFamily="34" charset="0"/>
                </a:endParaRPr>
              </a:p>
              <a:p>
                <a:pPr marL="285750" indent="-285750">
                  <a:spcBef>
                    <a:spcPts val="0"/>
                  </a:spcBef>
                  <a:buSzPts val="2200"/>
                </a:pPr>
                <a:r>
                  <a:rPr lang="en-US" sz="1600" dirty="0">
                    <a:latin typeface="Century Gothic" panose="020B0502020202020204" pitchFamily="34" charset="0"/>
                  </a:rPr>
                  <a:t>Trying to raise revenue with </a:t>
                </a:r>
                <a:r>
                  <a:rPr lang="en-US" sz="1600" dirty="0">
                    <a:solidFill>
                      <a:schemeClr val="accent1"/>
                    </a:solidFill>
                    <a:latin typeface="Century Gothic" panose="020B0502020202020204" pitchFamily="34" charset="0"/>
                  </a:rPr>
                  <a:t>property tax</a:t>
                </a:r>
              </a:p>
              <a:p>
                <a:pPr marL="742950" lvl="1" indent="-285750">
                  <a:spcBef>
                    <a:spcPts val="0"/>
                  </a:spcBef>
                  <a:buSzPts val="2200"/>
                </a:pPr>
                <a:endParaRPr lang="en-US" sz="1600" dirty="0">
                  <a:solidFill>
                    <a:schemeClr val="accent1"/>
                  </a:solidFill>
                  <a:latin typeface="Century Gothic" panose="020B0502020202020204" pitchFamily="34" charset="0"/>
                </a:endParaRPr>
              </a:p>
              <a:p>
                <a:pPr marL="742950" lvl="1" indent="-285750">
                  <a:spcBef>
                    <a:spcPts val="0"/>
                  </a:spcBef>
                  <a:buSzPts val="2200"/>
                </a:pPr>
                <a:r>
                  <a:rPr lang="en-US" sz="14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Efficient, potentially easy to tax, rapid urbanization</a:t>
                </a:r>
              </a:p>
              <a:p>
                <a:pPr marL="742950" lvl="1" indent="-285750">
                  <a:spcBef>
                    <a:spcPts val="0"/>
                  </a:spcBef>
                  <a:buSzPts val="2200"/>
                </a:pPr>
                <a:endParaRPr lang="en-US" sz="1400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  <a:p>
                <a:pPr marL="742950" lvl="1" indent="-285750">
                  <a:spcBef>
                    <a:spcPts val="0"/>
                  </a:spcBef>
                  <a:buSzPts val="2200"/>
                </a:pPr>
                <a:r>
                  <a:rPr lang="en-US" sz="1400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But most underexploited tax</a:t>
                </a:r>
              </a:p>
              <a:p>
                <a:pPr marL="0" indent="0">
                  <a:spcBef>
                    <a:spcPts val="0"/>
                  </a:spcBef>
                  <a:buSzPts val="2200"/>
                  <a:buNone/>
                </a:pPr>
                <a:endParaRPr lang="en-US" sz="1600" dirty="0">
                  <a:latin typeface="Century Gothic" panose="020B0502020202020204" pitchFamily="34" charset="0"/>
                </a:endParaRPr>
              </a:p>
              <a:p>
                <a:pPr marL="285750" indent="-285750">
                  <a:spcBef>
                    <a:spcPts val="0"/>
                  </a:spcBef>
                  <a:buSzPts val="2200"/>
                </a:pPr>
                <a:r>
                  <a:rPr lang="en-US" sz="1600" dirty="0">
                    <a:latin typeface="Century Gothic" panose="020B0502020202020204" pitchFamily="34" charset="0"/>
                  </a:rPr>
                  <a:t>First systematic property tax collection campaign in 2016, second campaign in 2018</a:t>
                </a:r>
              </a:p>
            </p:txBody>
          </p:sp>
        </mc:Choice>
        <mc:Fallback xmlns="">
          <p:sp>
            <p:nvSpPr>
              <p:cNvPr id="5" name="Google Shape;179;p3">
                <a:extLst>
                  <a:ext uri="{FF2B5EF4-FFF2-40B4-BE49-F238E27FC236}">
                    <a16:creationId xmlns:a16="http://schemas.microsoft.com/office/drawing/2014/main" id="{46EC1CAC-635D-5F4D-995B-474B105ADFBA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09599" y="3954163"/>
                <a:ext cx="11109435" cy="2492407"/>
              </a:xfrm>
              <a:prstGeom prst="rect">
                <a:avLst/>
              </a:prstGeom>
              <a:blipFill>
                <a:blip r:embed="rId3"/>
                <a:stretch>
                  <a:fillRect l="-686" b="-30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picture containing sky, mountain, broccoli&#10;&#10;Description automatically generated">
            <a:extLst>
              <a:ext uri="{FF2B5EF4-FFF2-40B4-BE49-F238E27FC236}">
                <a16:creationId xmlns:a16="http://schemas.microsoft.com/office/drawing/2014/main" id="{90C42103-E1DA-CF48-9021-E3FEE87F6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206" y="1176934"/>
            <a:ext cx="5085477" cy="2854753"/>
          </a:xfrm>
          <a:prstGeom prst="rect">
            <a:avLst/>
          </a:prstGeom>
        </p:spPr>
      </p:pic>
      <p:pic>
        <p:nvPicPr>
          <p:cNvPr id="6" name="Picture 5" descr="An aerial view of a city&#10;&#10;Description automatically generated">
            <a:extLst>
              <a:ext uri="{FF2B5EF4-FFF2-40B4-BE49-F238E27FC236}">
                <a16:creationId xmlns:a16="http://schemas.microsoft.com/office/drawing/2014/main" id="{20347417-9E82-F14B-BA5E-6E9F7A920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289" y="1176934"/>
            <a:ext cx="5085478" cy="285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75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"/>
          <p:cNvSpPr txBox="1">
            <a:spLocks noGrp="1"/>
          </p:cNvSpPr>
          <p:nvPr>
            <p:ph type="title"/>
          </p:nvPr>
        </p:nvSpPr>
        <p:spPr>
          <a:xfrm>
            <a:off x="609600" y="195072"/>
            <a:ext cx="10972800" cy="115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b="1" dirty="0"/>
              <a:t>Study 1</a:t>
            </a:r>
            <a:r>
              <a:rPr lang="en-US" dirty="0"/>
              <a:t>: Policy Issue: The Participation Dividend</a:t>
            </a:r>
            <a:endParaRPr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AE3AD2B-15E3-1F4E-9338-12F230458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289" y="1272616"/>
            <a:ext cx="8177248" cy="1719627"/>
          </a:xfrm>
          <a:prstGeom prst="rect">
            <a:avLst/>
          </a:prstGeom>
        </p:spPr>
      </p:pic>
      <p:pic>
        <p:nvPicPr>
          <p:cNvPr id="6" name="Picture 5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BF29F44D-CC43-2A41-AB9B-651425811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9755" y="3083441"/>
            <a:ext cx="3403784" cy="3452065"/>
          </a:xfrm>
          <a:prstGeom prst="rect">
            <a:avLst/>
          </a:prstGeom>
        </p:spPr>
      </p:pic>
      <p:pic>
        <p:nvPicPr>
          <p:cNvPr id="8" name="Picture 7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4F3B1996-B248-2348-800D-DEEB0D55E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8624" y="3083440"/>
            <a:ext cx="4153964" cy="336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83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"/>
          <p:cNvSpPr txBox="1">
            <a:spLocks noGrp="1"/>
          </p:cNvSpPr>
          <p:nvPr>
            <p:ph type="title"/>
          </p:nvPr>
        </p:nvSpPr>
        <p:spPr>
          <a:xfrm>
            <a:off x="609599" y="195072"/>
            <a:ext cx="11487665" cy="115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</a:pPr>
            <a:r>
              <a:rPr lang="en-US" dirty="0"/>
              <a:t>Design: Treatment – Door-to-Door Property Tax Collection</a:t>
            </a:r>
            <a:endParaRPr dirty="0"/>
          </a:p>
        </p:txBody>
      </p:sp>
      <p:sp>
        <p:nvSpPr>
          <p:cNvPr id="5" name="Google Shape;179;p3">
            <a:extLst>
              <a:ext uri="{FF2B5EF4-FFF2-40B4-BE49-F238E27FC236}">
                <a16:creationId xmlns:a16="http://schemas.microsoft.com/office/drawing/2014/main" id="{4063C736-9969-FD40-B4EC-79FF53265F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599" y="4409846"/>
            <a:ext cx="11277601" cy="203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SzPts val="2200"/>
              <a:buNone/>
            </a:pPr>
            <a:endParaRPr lang="en-US" sz="1600" dirty="0"/>
          </a:p>
          <a:p>
            <a:pPr marL="285750" indent="-285750">
              <a:spcBef>
                <a:spcPts val="0"/>
              </a:spcBef>
              <a:buSzPts val="2200"/>
            </a:pPr>
            <a:r>
              <a:rPr lang="en-US" sz="1700" dirty="0">
                <a:latin typeface="Century Gothic" panose="020B0502020202020204" pitchFamily="34" charset="0"/>
              </a:rPr>
              <a:t>Collectors work in groups of two in both steps:</a:t>
            </a:r>
          </a:p>
          <a:p>
            <a:pPr marL="285750" indent="-285750">
              <a:spcBef>
                <a:spcPts val="0"/>
              </a:spcBef>
              <a:buSzPts val="2200"/>
            </a:pPr>
            <a:endParaRPr lang="en-US" sz="1600" dirty="0">
              <a:latin typeface="Century Gothic" panose="020B0502020202020204" pitchFamily="34" charset="0"/>
            </a:endParaRPr>
          </a:p>
          <a:p>
            <a:pPr marL="0" indent="0">
              <a:spcBef>
                <a:spcPts val="0"/>
              </a:spcBef>
              <a:buSzPts val="2200"/>
              <a:buNone/>
            </a:pPr>
            <a:r>
              <a:rPr lang="en-US" sz="1500" dirty="0">
                <a:latin typeface="Century Gothic" panose="020B0502020202020204" pitchFamily="34" charset="0"/>
              </a:rPr>
              <a:t>          1. </a:t>
            </a:r>
            <a:r>
              <a:rPr lang="en-US" sz="1500" b="1" dirty="0">
                <a:latin typeface="Century Gothic" panose="020B0502020202020204" pitchFamily="34" charset="0"/>
              </a:rPr>
              <a:t>Registration</a:t>
            </a:r>
            <a:r>
              <a:rPr lang="en-US" sz="1500" dirty="0">
                <a:latin typeface="Century Gothic" panose="020B0502020202020204" pitchFamily="34" charset="0"/>
              </a:rPr>
              <a:t>: assign tax IDs, construct property roll</a:t>
            </a:r>
          </a:p>
          <a:p>
            <a:pPr marL="0" indent="0">
              <a:spcBef>
                <a:spcPts val="0"/>
              </a:spcBef>
              <a:buSzPts val="2200"/>
              <a:buNone/>
            </a:pPr>
            <a:endParaRPr lang="en-US" sz="1500" dirty="0">
              <a:latin typeface="Century Gothic" panose="020B0502020202020204" pitchFamily="34" charset="0"/>
            </a:endParaRPr>
          </a:p>
          <a:p>
            <a:pPr marL="0" indent="0">
              <a:spcBef>
                <a:spcPts val="0"/>
              </a:spcBef>
              <a:buSzPts val="2200"/>
              <a:buNone/>
            </a:pPr>
            <a:r>
              <a:rPr lang="en-US" sz="1500" dirty="0">
                <a:latin typeface="Century Gothic" panose="020B0502020202020204" pitchFamily="34" charset="0"/>
              </a:rPr>
              <a:t>          2. </a:t>
            </a:r>
            <a:r>
              <a:rPr lang="en-US" sz="1500" b="1" dirty="0">
                <a:latin typeface="Century Gothic" panose="020B0502020202020204" pitchFamily="34" charset="0"/>
              </a:rPr>
              <a:t>Collection</a:t>
            </a:r>
            <a:r>
              <a:rPr lang="en-US" sz="1500" dirty="0">
                <a:latin typeface="Century Gothic" panose="020B0502020202020204" pitchFamily="34" charset="0"/>
              </a:rPr>
              <a:t>: door-to-door tax appeals</a:t>
            </a:r>
          </a:p>
          <a:p>
            <a:pPr marL="285750" indent="-285750">
              <a:spcBef>
                <a:spcPts val="0"/>
              </a:spcBef>
              <a:buSzPts val="2200"/>
            </a:pPr>
            <a:endParaRPr lang="en-US" sz="1600" dirty="0">
              <a:latin typeface="Century Gothic" panose="020B0502020202020204" pitchFamily="34" charset="0"/>
            </a:endParaRPr>
          </a:p>
          <a:p>
            <a:pPr marL="285750" indent="-285750">
              <a:spcBef>
                <a:spcPts val="0"/>
              </a:spcBef>
              <a:buSzPts val="2200"/>
            </a:pPr>
            <a:r>
              <a:rPr lang="en-US" sz="1700" dirty="0">
                <a:latin typeface="Century Gothic" panose="020B0502020202020204" pitchFamily="34" charset="0"/>
              </a:rPr>
              <a:t>Collectors use tablets and receipt printers           paper trail</a:t>
            </a:r>
            <a:br>
              <a:rPr lang="en-US" sz="1700" dirty="0">
                <a:latin typeface="Century Gothic" panose="020B0502020202020204" pitchFamily="34" charset="0"/>
              </a:rPr>
            </a:br>
            <a:endParaRPr lang="en-US" sz="1700" dirty="0">
              <a:latin typeface="Century Gothic" panose="020B0502020202020204" pitchFamily="34" charset="0"/>
            </a:endParaRPr>
          </a:p>
          <a:p>
            <a:pPr marL="285750" indent="-285750">
              <a:spcBef>
                <a:spcPts val="0"/>
              </a:spcBef>
              <a:buSzPts val="2200"/>
            </a:pPr>
            <a:r>
              <a:rPr lang="en-US" sz="1700" dirty="0">
                <a:latin typeface="Century Gothic" panose="020B0502020202020204" pitchFamily="34" charset="0"/>
              </a:rPr>
              <a:t>Randomized at the neighborhood level</a:t>
            </a:r>
          </a:p>
        </p:txBody>
      </p:sp>
      <p:pic>
        <p:nvPicPr>
          <p:cNvPr id="3" name="Picture 2" descr="A picture containing person, standing&#10;&#10;Description automatically generated">
            <a:extLst>
              <a:ext uri="{FF2B5EF4-FFF2-40B4-BE49-F238E27FC236}">
                <a16:creationId xmlns:a16="http://schemas.microsoft.com/office/drawing/2014/main" id="{49E3EA8E-E2A2-DA43-816E-CB5791270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704" y="1353312"/>
            <a:ext cx="5257239" cy="3056534"/>
          </a:xfrm>
          <a:prstGeom prst="rect">
            <a:avLst/>
          </a:prstGeom>
        </p:spPr>
      </p:pic>
      <p:pic>
        <p:nvPicPr>
          <p:cNvPr id="7" name="Picture 6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C1D2B632-A31E-1C47-8938-F108BA6B0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4398" y="1353312"/>
            <a:ext cx="3846045" cy="305653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A4BAC4-8F32-2548-89DF-AF1402314F45}"/>
              </a:ext>
            </a:extLst>
          </p:cNvPr>
          <p:cNvCxnSpPr/>
          <p:nvPr/>
        </p:nvCxnSpPr>
        <p:spPr>
          <a:xfrm>
            <a:off x="5158146" y="5806902"/>
            <a:ext cx="3583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365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"/>
          <p:cNvSpPr txBox="1">
            <a:spLocks noGrp="1"/>
          </p:cNvSpPr>
          <p:nvPr>
            <p:ph type="title"/>
          </p:nvPr>
        </p:nvSpPr>
        <p:spPr>
          <a:xfrm>
            <a:off x="609599" y="195072"/>
            <a:ext cx="11487665" cy="115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</a:pPr>
            <a:r>
              <a:rPr lang="en-US" dirty="0"/>
              <a:t>Design: Control – Old Declarative System</a:t>
            </a:r>
            <a:endParaRPr dirty="0"/>
          </a:p>
        </p:txBody>
      </p:sp>
      <p:sp>
        <p:nvSpPr>
          <p:cNvPr id="5" name="Google Shape;179;p3">
            <a:extLst>
              <a:ext uri="{FF2B5EF4-FFF2-40B4-BE49-F238E27FC236}">
                <a16:creationId xmlns:a16="http://schemas.microsoft.com/office/drawing/2014/main" id="{4063C736-9969-FD40-B4EC-79FF53265F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599" y="4596714"/>
            <a:ext cx="11109435" cy="1734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SzPts val="2200"/>
              <a:buNone/>
            </a:pPr>
            <a:endParaRPr lang="en-US" sz="1600" dirty="0"/>
          </a:p>
          <a:p>
            <a:pPr marL="285750" indent="-285750">
              <a:spcBef>
                <a:spcPts val="0"/>
              </a:spcBef>
              <a:buSzPts val="2200"/>
            </a:pPr>
            <a:r>
              <a:rPr lang="en-US" sz="1600" dirty="0">
                <a:latin typeface="Century Gothic" panose="020B0502020202020204" pitchFamily="34" charset="0"/>
              </a:rPr>
              <a:t>Citizens supposed to pay themselves at the bank</a:t>
            </a:r>
          </a:p>
          <a:p>
            <a:pPr marL="285750" indent="-285750">
              <a:spcBef>
                <a:spcPts val="0"/>
              </a:spcBef>
              <a:buSzPts val="2200"/>
            </a:pPr>
            <a:endParaRPr lang="en-US" sz="1600" dirty="0">
              <a:latin typeface="Century Gothic" panose="020B0502020202020204" pitchFamily="34" charset="0"/>
            </a:endParaRPr>
          </a:p>
          <a:p>
            <a:pPr marL="285750" indent="-285750">
              <a:spcBef>
                <a:spcPts val="0"/>
              </a:spcBef>
              <a:buSzPts val="2200"/>
            </a:pPr>
            <a:r>
              <a:rPr lang="en-US" sz="1600" dirty="0">
                <a:latin typeface="Century Gothic" panose="020B0502020202020204" pitchFamily="34" charset="0"/>
              </a:rPr>
              <a:t>Not enforced among private citizens</a:t>
            </a:r>
          </a:p>
          <a:p>
            <a:pPr marL="285750" indent="-285750">
              <a:spcBef>
                <a:spcPts val="0"/>
              </a:spcBef>
              <a:buSzPts val="2200"/>
            </a:pPr>
            <a:endParaRPr lang="en-US" sz="1600" dirty="0">
              <a:latin typeface="Century Gothic" panose="020B0502020202020204" pitchFamily="34" charset="0"/>
            </a:endParaRPr>
          </a:p>
          <a:p>
            <a:pPr marL="285750" indent="-285750">
              <a:spcBef>
                <a:spcPts val="0"/>
              </a:spcBef>
              <a:buSzPts val="2200"/>
            </a:pPr>
            <a:r>
              <a:rPr lang="en-US" sz="1600" u="sng" dirty="0">
                <a:latin typeface="Century Gothic" panose="020B0502020202020204" pitchFamily="34" charset="0"/>
              </a:rPr>
              <a:t>Compliance near zero</a:t>
            </a:r>
          </a:p>
        </p:txBody>
      </p:sp>
      <p:pic>
        <p:nvPicPr>
          <p:cNvPr id="4" name="Picture 3" descr="A picture containing building, outdoor, road, bicycle&#10;&#10;Description automatically generated">
            <a:extLst>
              <a:ext uri="{FF2B5EF4-FFF2-40B4-BE49-F238E27FC236}">
                <a16:creationId xmlns:a16="http://schemas.microsoft.com/office/drawing/2014/main" id="{EF17FCFF-67B4-B04A-8447-C60E9D765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384" y="1062681"/>
            <a:ext cx="5007233" cy="363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43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"/>
          <p:cNvSpPr txBox="1">
            <a:spLocks noGrp="1"/>
          </p:cNvSpPr>
          <p:nvPr>
            <p:ph type="title"/>
          </p:nvPr>
        </p:nvSpPr>
        <p:spPr>
          <a:xfrm>
            <a:off x="609600" y="59084"/>
            <a:ext cx="10972800" cy="115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</a:pPr>
            <a:r>
              <a:rPr lang="en-US" dirty="0"/>
              <a:t>Results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9629E5-064F-454C-A317-697BA579CD9C}"/>
              </a:ext>
            </a:extLst>
          </p:cNvPr>
          <p:cNvSpPr txBox="1"/>
          <p:nvPr/>
        </p:nvSpPr>
        <p:spPr>
          <a:xfrm>
            <a:off x="868113" y="1584483"/>
            <a:ext cx="496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Campaign increased tax collector visits and tax compliance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84F94092-F5B6-437F-8429-D9ACC4641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2629615"/>
            <a:ext cx="5225018" cy="320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42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FC3593-0DDB-FE3D-BBEB-F2DFED7FF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Measuring participation: townhalls and evaluations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7971CC-BC89-F6D7-E6E2-89A98D5D601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9600" y="5135939"/>
            <a:ext cx="10972800" cy="132847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LinBiolinumT"/>
              </a:rPr>
              <a:t>Townhalls h</a:t>
            </a:r>
            <a:r>
              <a:rPr lang="en-US" sz="1800" dirty="0">
                <a:solidFill>
                  <a:schemeClr val="tx1"/>
                </a:solidFill>
                <a:effectLst/>
                <a:latin typeface="LinBiolinumT"/>
              </a:rPr>
              <a:t>osted by provincial government. Anonymous evaluations -&gt; governor. </a:t>
            </a:r>
            <a:endParaRPr lang="en-US" dirty="0">
              <a:solidFill>
                <a:schemeClr val="tx1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LinBiolinumT"/>
              </a:rPr>
              <a:t>Attendance indicates costly participation 6-8 months after tax collection (not short term effect)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LinBiolinumT"/>
              </a:rPr>
              <a:t>24.9% of respondents attend townhall, 13.6% submit evaluation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0B336D-ED54-587C-E3B3-90C745F0B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228" y="1519197"/>
            <a:ext cx="5787020" cy="3476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CC7108-13B4-0D27-FCD8-2EB9816B7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9338" y="1523550"/>
            <a:ext cx="2258290" cy="344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86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"/>
          <p:cNvSpPr txBox="1">
            <a:spLocks noGrp="1"/>
          </p:cNvSpPr>
          <p:nvPr>
            <p:ph type="title"/>
          </p:nvPr>
        </p:nvSpPr>
        <p:spPr>
          <a:xfrm>
            <a:off x="609600" y="59084"/>
            <a:ext cx="10972800" cy="115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entury Gothic"/>
              <a:buNone/>
            </a:pPr>
            <a:r>
              <a:rPr lang="en-US" dirty="0"/>
              <a:t>Results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9629E5-064F-454C-A317-697BA579CD9C}"/>
              </a:ext>
            </a:extLst>
          </p:cNvPr>
          <p:cNvSpPr txBox="1"/>
          <p:nvPr/>
        </p:nvSpPr>
        <p:spPr>
          <a:xfrm>
            <a:off x="868113" y="1584483"/>
            <a:ext cx="496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Campaign increased tax collector visits and tax compliance</a:t>
            </a:r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84F94092-F5B6-437F-8429-D9ACC4641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2629615"/>
            <a:ext cx="5225018" cy="3202836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85319498-9F29-444F-B37B-F18400EB7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343" y="2450825"/>
            <a:ext cx="5225018" cy="34833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106E10-24D1-46C6-A914-74B21BA1B7EC}"/>
              </a:ext>
            </a:extLst>
          </p:cNvPr>
          <p:cNvSpPr txBox="1"/>
          <p:nvPr/>
        </p:nvSpPr>
        <p:spPr>
          <a:xfrm>
            <a:off x="7104185" y="1584483"/>
            <a:ext cx="5087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Citizens increased their costly political participation</a:t>
            </a:r>
          </a:p>
        </p:txBody>
      </p:sp>
    </p:spTree>
    <p:extLst>
      <p:ext uri="{BB962C8B-B14F-4D97-AF65-F5344CB8AC3E}">
        <p14:creationId xmlns:p14="http://schemas.microsoft.com/office/powerpoint/2010/main" val="661929927"/>
      </p:ext>
    </p:extLst>
  </p:cSld>
  <p:clrMapOvr>
    <a:masterClrMapping/>
  </p:clrMapOvr>
</p:sld>
</file>

<file path=ppt/theme/theme1.xml><?xml version="1.0" encoding="utf-8"?>
<a:theme xmlns:a="http://schemas.openxmlformats.org/drawingml/2006/main" name="J-PAL Master Slide">
  <a:themeElements>
    <a:clrScheme name="J-PAL Color Palette">
      <a:dk1>
        <a:srgbClr val="000000"/>
      </a:dk1>
      <a:lt1>
        <a:srgbClr val="FFFFFF"/>
      </a:lt1>
      <a:dk2>
        <a:srgbClr val="919191"/>
      </a:dk2>
      <a:lt2>
        <a:srgbClr val="CACACA"/>
      </a:lt2>
      <a:accent1>
        <a:srgbClr val="E35925"/>
      </a:accent1>
      <a:accent2>
        <a:srgbClr val="2FAA9F"/>
      </a:accent2>
      <a:accent3>
        <a:srgbClr val="F4C300"/>
      </a:accent3>
      <a:accent4>
        <a:srgbClr val="4A9C65"/>
      </a:accent4>
      <a:accent5>
        <a:srgbClr val="2D616E"/>
      </a:accent5>
      <a:accent6>
        <a:srgbClr val="646464"/>
      </a:accent6>
      <a:hlink>
        <a:srgbClr val="2FAA9F"/>
      </a:hlink>
      <a:folHlink>
        <a:srgbClr val="E3591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6851</TotalTime>
  <Words>1090</Words>
  <Application>Microsoft Macintosh PowerPoint</Application>
  <PresentationFormat>Widescreen</PresentationFormat>
  <Paragraphs>163</Paragraphs>
  <Slides>27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Cambria Math</vt:lpstr>
      <vt:lpstr>Calibri</vt:lpstr>
      <vt:lpstr>Century Gothic</vt:lpstr>
      <vt:lpstr>LinBiolinumT</vt:lpstr>
      <vt:lpstr>Arial</vt:lpstr>
      <vt:lpstr>J-PAL Master Slide</vt:lpstr>
      <vt:lpstr>Building Fiscal Capacity in the D.R. Congo: Insights on political participation, role of local leaders, and optimal tax rates</vt:lpstr>
      <vt:lpstr>Overview: Three studies with the Provincial Government of Kasaï Central, DRC</vt:lpstr>
      <vt:lpstr>Context: A Weak State with Near-Zero Tax Compliance</vt:lpstr>
      <vt:lpstr>Study 1: Policy Issue: The Participation Dividend</vt:lpstr>
      <vt:lpstr>Design: Treatment – Door-to-Door Property Tax Collection</vt:lpstr>
      <vt:lpstr>Design: Control – Old Declarative System</vt:lpstr>
      <vt:lpstr>Results</vt:lpstr>
      <vt:lpstr>Measuring participation: townhalls and evaluations</vt:lpstr>
      <vt:lpstr>Results</vt:lpstr>
      <vt:lpstr>Policy Lessons and Implications</vt:lpstr>
      <vt:lpstr>Study 2: Local Leaders as Tax Collectors?</vt:lpstr>
      <vt:lpstr>Results: Chiefs Raise More Revenue</vt:lpstr>
      <vt:lpstr>Why Do Chiefs Collect More?</vt:lpstr>
      <vt:lpstr>Policy lessons &amp; implications</vt:lpstr>
      <vt:lpstr>Study 3: What tax rate maximizes revenue in a low enforcement capacity setting?</vt:lpstr>
      <vt:lpstr>Design: Randomized Abatements at the Property Level</vt:lpstr>
      <vt:lpstr>Design: Randomized Abatements at the Property Level</vt:lpstr>
      <vt:lpstr>Results: Compliance Increases with Abatements</vt:lpstr>
      <vt:lpstr>Results: Compliance Increases with Abatements</vt:lpstr>
      <vt:lpstr>Results: Revenue Increases with Abatements</vt:lpstr>
      <vt:lpstr>Results: Revenue Increases with Abatements</vt:lpstr>
      <vt:lpstr>How Does the Rev. Max. Rate Vary with Enforcement?</vt:lpstr>
      <vt:lpstr>Results: Rev.-Maximizing Rate Increases with Enforcement</vt:lpstr>
      <vt:lpstr>Policy Lesson: Independently Adjusting Rates and Enforcement</vt:lpstr>
      <vt:lpstr>Policy Lesson: Jointly Adjusting Rates and Enforcement</vt:lpstr>
      <vt:lpstr>Policy implications</vt:lpstr>
      <vt:lpstr>Taking stock: building fiscal capacity in weak states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Local Elites as State Capacity: How City Chiefs Use Local Information to Increase Tax Compliance in the D.R. Congo</dc:title>
  <dc:creator>Justin Loiseau</dc:creator>
  <cp:lastModifiedBy>Jonathan Weigel</cp:lastModifiedBy>
  <cp:revision>115</cp:revision>
  <dcterms:created xsi:type="dcterms:W3CDTF">2015-11-12T16:10:35Z</dcterms:created>
  <dcterms:modified xsi:type="dcterms:W3CDTF">2023-05-09T19:30:00Z</dcterms:modified>
</cp:coreProperties>
</file>